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Roboto"/>
      <p:regular r:id="rId42"/>
      <p:bold r:id="rId43"/>
      <p:italic r:id="rId44"/>
      <p:boldItalic r:id="rId45"/>
    </p:embeddedFont>
    <p:embeddedFont>
      <p:font typeface="Nunito"/>
      <p:regular r:id="rId46"/>
      <p:bold r:id="rId47"/>
      <p:italic r:id="rId48"/>
      <p:boldItalic r:id="rId49"/>
    </p:embeddedFont>
    <p:embeddedFont>
      <p:font typeface="Montserrat"/>
      <p:regular r:id="rId50"/>
      <p:bold r:id="rId51"/>
      <p:italic r:id="rId52"/>
      <p:boldItalic r:id="rId53"/>
    </p:embeddedFont>
    <p:embeddedFont>
      <p:font typeface="Lato"/>
      <p:regular r:id="rId54"/>
      <p:bold r:id="rId55"/>
      <p:italic r:id="rId56"/>
      <p:boldItalic r:id="rId57"/>
    </p:embeddedFont>
    <p:embeddedFont>
      <p:font typeface="Open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Ben Myer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63791E9-599D-4A43-A230-4D62BB48A8C1}">
  <a:tblStyle styleId="{963791E9-599D-4A43-A230-4D62BB48A8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Roboto-regular.fntdata"/><Relationship Id="rId41" Type="http://schemas.openxmlformats.org/officeDocument/2006/relationships/slide" Target="slides/slide35.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5.xml"/><Relationship Id="rId55" Type="http://schemas.openxmlformats.org/officeDocument/2006/relationships/font" Target="fonts/Lato-bold.fntdata"/><Relationship Id="rId10" Type="http://schemas.openxmlformats.org/officeDocument/2006/relationships/slide" Target="slides/slide4.xml"/><Relationship Id="rId54" Type="http://schemas.openxmlformats.org/officeDocument/2006/relationships/font" Target="fonts/Lato-regular.fntdata"/><Relationship Id="rId13" Type="http://schemas.openxmlformats.org/officeDocument/2006/relationships/slide" Target="slides/slide7.xml"/><Relationship Id="rId57" Type="http://schemas.openxmlformats.org/officeDocument/2006/relationships/font" Target="fonts/Lato-boldItalic.fntdata"/><Relationship Id="rId12" Type="http://schemas.openxmlformats.org/officeDocument/2006/relationships/slide" Target="slides/slide6.xml"/><Relationship Id="rId56" Type="http://schemas.openxmlformats.org/officeDocument/2006/relationships/font" Target="fonts/Lato-italic.fntdata"/><Relationship Id="rId15" Type="http://schemas.openxmlformats.org/officeDocument/2006/relationships/slide" Target="slides/slide9.xml"/><Relationship Id="rId59" Type="http://schemas.openxmlformats.org/officeDocument/2006/relationships/font" Target="fonts/OpenSans-bold.fntdata"/><Relationship Id="rId14" Type="http://schemas.openxmlformats.org/officeDocument/2006/relationships/slide" Target="slides/slide8.xml"/><Relationship Id="rId58" Type="http://schemas.openxmlformats.org/officeDocument/2006/relationships/font" Target="fonts/Open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5-15T20:05:33.506">
    <p:pos x="2228" y="994"/>
    <p:text>Convert from pdf format to ppd format.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5-15T20:42:35.960">
    <p:pos x="141" y="215"/>
    <p:text>Update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pload.wikimedia.org/wikipedia/commons/8/8f/New-Play-Store-logo.png" TargetMode="External"/><Relationship Id="rId3" Type="http://schemas.openxmlformats.org/officeDocument/2006/relationships/hyperlink" Target="https://upload.wikimedia.org/wikipedia/commons/4/46/Apple_Store_logo.sv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expo.io/versions/latest/sdk/imagepicker/"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facebook.github.io/react-native/docs/text-style-props.html" TargetMode="External"/><Relationship Id="rId3" Type="http://schemas.openxmlformats.org/officeDocument/2006/relationships/hyperlink" Target="https://facebook.github.io/react-native/docs/view-style-props.html" TargetMode="External"/><Relationship Id="rId4" Type="http://schemas.openxmlformats.org/officeDocument/2006/relationships/slide" Target="/pp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odementor.io/blessingoraz/access-camera-roll-with-react-native-9uwupuuy0" TargetMode="External"/><Relationship Id="rId3" Type="http://schemas.openxmlformats.org/officeDocument/2006/relationships/hyperlink" Target="https://medium.com/react-native-training/mastering-the-camera-roll-in-react-native-13b3b1963a2d"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SRjVi6CRHlEGI4VZpvfD7AirCd7Y3KesDMvyDbSnr0Y/edit#slide=id.g19203ad576_0_453"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Store Logo: </a:t>
            </a:r>
            <a:r>
              <a:rPr lang="en" u="sng">
                <a:solidFill>
                  <a:schemeClr val="hlink"/>
                </a:solidFill>
                <a:hlinkClick r:id="rId2"/>
              </a:rPr>
              <a:t>https://upload.wikimedia.org/wikipedia/commons/8/8f/New-Play-Store-logo.png</a:t>
            </a:r>
            <a:endParaRPr/>
          </a:p>
          <a:p>
            <a:pPr indent="0" lvl="0" marL="0" rtl="0" algn="l">
              <a:spcBef>
                <a:spcPts val="0"/>
              </a:spcBef>
              <a:spcAft>
                <a:spcPts val="0"/>
              </a:spcAft>
              <a:buNone/>
            </a:pPr>
            <a:r>
              <a:rPr lang="en"/>
              <a:t>App Store Logo: </a:t>
            </a:r>
            <a:r>
              <a:rPr lang="en" u="sng">
                <a:solidFill>
                  <a:schemeClr val="hlink"/>
                </a:solidFill>
                <a:hlinkClick r:id="rId3"/>
              </a:rPr>
              <a:t>https://upload.wikimedia.org/wikipedia/commons/4/46/Apple_Store_logo.svg</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5932b41a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5932b41a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each of our demos, we will first explain concepts and then go through a coding exercise!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330bcebfc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30bcebfc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330bcebf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30bcebf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Camera API: </a:t>
            </a:r>
            <a:r>
              <a:rPr lang="en" u="sng">
                <a:solidFill>
                  <a:schemeClr val="hlink"/>
                </a:solidFill>
                <a:hlinkClick r:id="rId2"/>
              </a:rPr>
              <a:t>https://docs.expo.io/versions/latest/sdk/imagepicker/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JS itself is not pausing and can still do other stuff. Instead the code after the await is being treated as a callback.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you call an async function, it executes until you hit an await and then everything after the await acts as a callback when that function returns.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have an await in your function you need to make it async!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 don’t know if something should be called with await, look at the docs for it, normally the developer who wrote it will tell you.</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3275a6b59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275a6b59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we built out a portion of the App before this workshop.</a:t>
            </a:r>
            <a:endParaRPr/>
          </a:p>
          <a:p>
            <a:pPr indent="0" lvl="0" marL="0" rtl="0" algn="l">
              <a:spcBef>
                <a:spcPts val="0"/>
              </a:spcBef>
              <a:spcAft>
                <a:spcPts val="0"/>
              </a:spcAft>
              <a:buNone/>
            </a:pPr>
            <a:r>
              <a:rPr lang="en"/>
              <a:t>Point out what a function looks like in our App.</a:t>
            </a:r>
            <a:endParaRPr/>
          </a:p>
          <a:p>
            <a:pPr indent="0" lvl="0" marL="0" rtl="0" algn="l">
              <a:spcBef>
                <a:spcPts val="0"/>
              </a:spcBef>
              <a:spcAft>
                <a:spcPts val="0"/>
              </a:spcAft>
              <a:buNone/>
            </a:pPr>
            <a:r>
              <a:rPr lang="en"/>
              <a:t>Mention that if you get lost, take a look at the git diff -- red lines are for lines that get removed and green lines get added.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33f3d07a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33f3d07a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Props can not be modified form inside our component, only passed in.</a:t>
            </a:r>
            <a:endParaRPr/>
          </a:p>
          <a:p>
            <a:pPr indent="0" lvl="0" marL="0" rtl="0" algn="l">
              <a:spcBef>
                <a:spcPts val="0"/>
              </a:spcBef>
              <a:spcAft>
                <a:spcPts val="0"/>
              </a:spcAft>
              <a:buNone/>
            </a:pPr>
            <a:r>
              <a:rPr lang="en"/>
              <a:t>** Here we can see an example of App.js passing props into OnOffSwitch (the color)</a:t>
            </a:r>
            <a:endParaRPr/>
          </a:p>
          <a:p>
            <a:pPr indent="0" lvl="0" marL="0" rtl="0" algn="l">
              <a:spcBef>
                <a:spcPts val="0"/>
              </a:spcBef>
              <a:spcAft>
                <a:spcPts val="0"/>
              </a:spcAft>
              <a:buNone/>
            </a:pPr>
            <a:r>
              <a:rPr lang="en"/>
              <a:t>* State is used for storing values in a component, when you change them they will cause the component to redraw.</a:t>
            </a:r>
            <a:endParaRPr/>
          </a:p>
          <a:p>
            <a:pPr indent="0" lvl="0" marL="0" rtl="0" algn="l">
              <a:spcBef>
                <a:spcPts val="0"/>
              </a:spcBef>
              <a:spcAft>
                <a:spcPts val="0"/>
              </a:spcAft>
              <a:buNone/>
            </a:pPr>
            <a:r>
              <a:rPr lang="en"/>
              <a:t>** State is used to control the text of a button in this example (off and on)</a:t>
            </a:r>
            <a:endParaRPr/>
          </a:p>
          <a:p>
            <a:pPr indent="0" lvl="0" marL="0" rtl="0" algn="l">
              <a:spcBef>
                <a:spcPts val="0"/>
              </a:spcBef>
              <a:spcAft>
                <a:spcPts val="0"/>
              </a:spcAft>
              <a:buNone/>
            </a:pPr>
            <a:r>
              <a:rPr lang="en"/>
              <a:t>** We set the initial value of the state using the constructor</a:t>
            </a:r>
            <a:endParaRPr/>
          </a:p>
          <a:p>
            <a:pPr indent="0" lvl="0" marL="0" rtl="0" algn="l">
              <a:spcBef>
                <a:spcPts val="0"/>
              </a:spcBef>
              <a:spcAft>
                <a:spcPts val="0"/>
              </a:spcAft>
              <a:buNone/>
            </a:pPr>
            <a:r>
              <a:rPr lang="en"/>
              <a:t>** We can change the value of the state by calling “setState” as seen in the onPress callback. Here we flip the value of “isOn” when we press the text.</a:t>
            </a:r>
            <a:endParaRPr/>
          </a:p>
          <a:p>
            <a:pPr indent="0" lvl="0" marL="0" rtl="0" algn="l">
              <a:spcBef>
                <a:spcPts val="0"/>
              </a:spcBef>
              <a:spcAft>
                <a:spcPts val="0"/>
              </a:spcAft>
              <a:buNone/>
            </a:pPr>
            <a:r>
              <a:rPr lang="en"/>
              <a:t>** The view will get redrawn with the new text when we set State</a:t>
            </a:r>
            <a:endParaRPr/>
          </a:p>
          <a:p>
            <a:pPr indent="0" lvl="0" marL="0" rtl="0" algn="l">
              <a:spcBef>
                <a:spcPts val="0"/>
              </a:spcBef>
              <a:spcAft>
                <a:spcPts val="0"/>
              </a:spcAft>
              <a:buNone/>
            </a:pPr>
            <a:r>
              <a:rPr lang="en"/>
              <a:t>** So this button will switch between saying “on” and “off” when someone presses it.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333f8581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3f8581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the docs to learn more!  Don’t try to re-invent the wheel - lots of components &amp; third-party libraries already exist that will do what you need.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333f8581b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33f8581b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have 0 to many children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code that is shown could be returned by the render function of a component.</a:t>
            </a:r>
            <a:endParaRPr/>
          </a:p>
          <a:p>
            <a:pPr indent="0" lvl="0" marL="0" rtl="0" algn="l">
              <a:spcBef>
                <a:spcPts val="0"/>
              </a:spcBef>
              <a:spcAft>
                <a:spcPts val="0"/>
              </a:spcAft>
              <a:buNone/>
            </a:pPr>
            <a:r>
              <a:rPr lang="en"/>
              <a:t>This syntax is called jsx, it is very similar to html!</a:t>
            </a:r>
            <a:endParaRPr/>
          </a:p>
          <a:p>
            <a:pPr indent="0" lvl="0" marL="0" rtl="0" algn="l">
              <a:spcBef>
                <a:spcPts val="0"/>
              </a:spcBef>
              <a:spcAft>
                <a:spcPts val="0"/>
              </a:spcAft>
              <a:buNone/>
            </a:pPr>
            <a:r>
              <a:rPr lang="en"/>
              <a:t>Note that any javascript in our jsx has to be surrounded by curly brackets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you’re familiar with web development, a View in RN is like a div in web dev</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333f8581b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33f8581b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12121"/>
                </a:solidFill>
                <a:latin typeface="Roboto"/>
                <a:ea typeface="Roboto"/>
                <a:cs typeface="Roboto"/>
                <a:sym typeface="Roboto"/>
              </a:rPr>
              <a:t>*Gif and WebP are not supported on android  out of the box:</a:t>
            </a:r>
            <a:endParaRPr sz="1200">
              <a:solidFill>
                <a:srgbClr val="212121"/>
              </a:solidFill>
              <a:latin typeface="Roboto"/>
              <a:ea typeface="Roboto"/>
              <a:cs typeface="Roboto"/>
              <a:sym typeface="Roboto"/>
            </a:endParaRPr>
          </a:p>
          <a:p>
            <a:pPr indent="0" lvl="0" marL="0" rtl="0" algn="l">
              <a:spcBef>
                <a:spcPts val="0"/>
              </a:spcBef>
              <a:spcAft>
                <a:spcPts val="0"/>
              </a:spcAft>
              <a:buNone/>
            </a:pPr>
            <a:r>
              <a:t/>
            </a:r>
            <a:endParaRPr sz="1200">
              <a:solidFill>
                <a:srgbClr val="212121"/>
              </a:solidFill>
              <a:latin typeface="Roboto"/>
              <a:ea typeface="Roboto"/>
              <a:cs typeface="Roboto"/>
              <a:sym typeface="Roboto"/>
            </a:endParaRPr>
          </a:p>
          <a:p>
            <a:pPr indent="0" lvl="0" marL="0" rtl="0" algn="l">
              <a:spcBef>
                <a:spcPts val="0"/>
              </a:spcBef>
              <a:spcAft>
                <a:spcPts val="0"/>
              </a:spcAft>
              <a:buNone/>
            </a:pPr>
            <a:r>
              <a:rPr lang="en" sz="1200">
                <a:solidFill>
                  <a:srgbClr val="212121"/>
                </a:solidFill>
                <a:latin typeface="Roboto"/>
                <a:ea typeface="Roboto"/>
                <a:cs typeface="Roboto"/>
                <a:sym typeface="Roboto"/>
              </a:rPr>
              <a:t>WebP is a method of lossy and lossless compression that can be used on a large variety of photographic, translucent and graphical images found on the web. The degree of lossy compression is adjustable so a user can choose the trade-off between file size and image quality.</a:t>
            </a:r>
            <a:endParaRPr sz="1200">
              <a:solidFill>
                <a:srgbClr val="212121"/>
              </a:solidFill>
              <a:latin typeface="Roboto"/>
              <a:ea typeface="Roboto"/>
              <a:cs typeface="Roboto"/>
              <a:sym typeface="Roboto"/>
            </a:endParaRPr>
          </a:p>
          <a:p>
            <a:pPr indent="0" lvl="0" marL="0" rtl="0" algn="l">
              <a:spcBef>
                <a:spcPts val="0"/>
              </a:spcBef>
              <a:spcAft>
                <a:spcPts val="0"/>
              </a:spcAft>
              <a:buNone/>
            </a:pPr>
            <a:r>
              <a:t/>
            </a:r>
            <a:endParaRPr sz="1200">
              <a:solidFill>
                <a:srgbClr val="212121"/>
              </a:solidFill>
              <a:latin typeface="Roboto"/>
              <a:ea typeface="Roboto"/>
              <a:cs typeface="Roboto"/>
              <a:sym typeface="Roboto"/>
            </a:endParaRPr>
          </a:p>
          <a:p>
            <a:pPr indent="0" lvl="0" marL="0" rtl="0" algn="l">
              <a:spcBef>
                <a:spcPts val="0"/>
              </a:spcBef>
              <a:spcAft>
                <a:spcPts val="0"/>
              </a:spcAft>
              <a:buNone/>
            </a:pPr>
            <a:r>
              <a:rPr lang="en" sz="1350">
                <a:solidFill>
                  <a:srgbClr val="393939"/>
                </a:solidFill>
                <a:latin typeface="Roboto"/>
                <a:ea typeface="Roboto"/>
                <a:cs typeface="Roboto"/>
                <a:sym typeface="Roboto"/>
              </a:rPr>
              <a:t>To use these formats, add some optional modules in </a:t>
            </a:r>
            <a:r>
              <a:rPr lang="en" sz="1350">
                <a:latin typeface="Consolas"/>
                <a:ea typeface="Consolas"/>
                <a:cs typeface="Consolas"/>
                <a:sym typeface="Consolas"/>
              </a:rPr>
              <a:t>android/app/build.gradle</a:t>
            </a:r>
            <a:r>
              <a:rPr lang="en" sz="1350">
                <a:solidFill>
                  <a:srgbClr val="393939"/>
                </a:solidFill>
                <a:latin typeface="Roboto"/>
                <a:ea typeface="Roboto"/>
                <a:cs typeface="Roboto"/>
                <a:sym typeface="Roboto"/>
              </a:rPr>
              <a:t>, depending on the needs of app.</a:t>
            </a:r>
            <a:endParaRPr sz="1350">
              <a:solidFill>
                <a:srgbClr val="393939"/>
              </a:solidFill>
              <a:latin typeface="Roboto"/>
              <a:ea typeface="Roboto"/>
              <a:cs typeface="Roboto"/>
              <a:sym typeface="Roboto"/>
            </a:endParaRPr>
          </a:p>
          <a:p>
            <a:pPr indent="0" lvl="0" marL="0" rtl="0" algn="l">
              <a:spcBef>
                <a:spcPts val="0"/>
              </a:spcBef>
              <a:spcAft>
                <a:spcPts val="0"/>
              </a:spcAft>
              <a:buNone/>
            </a:pPr>
            <a:r>
              <a:t/>
            </a:r>
            <a:endParaRPr sz="1350">
              <a:solidFill>
                <a:srgbClr val="393939"/>
              </a:solidFill>
              <a:latin typeface="Roboto"/>
              <a:ea typeface="Roboto"/>
              <a:cs typeface="Roboto"/>
              <a:sym typeface="Roboto"/>
            </a:endParaRPr>
          </a:p>
          <a:p>
            <a:pPr indent="0" lvl="0" marL="0" rtl="0" algn="l">
              <a:spcBef>
                <a:spcPts val="0"/>
              </a:spcBef>
              <a:spcAft>
                <a:spcPts val="0"/>
              </a:spcAft>
              <a:buNone/>
            </a:pPr>
            <a:r>
              <a:rPr lang="en" sz="1350">
                <a:solidFill>
                  <a:srgbClr val="393939"/>
                </a:solidFill>
                <a:latin typeface="Roboto"/>
                <a:ea typeface="Roboto"/>
                <a:cs typeface="Roboto"/>
                <a:sym typeface="Roboto"/>
              </a:rPr>
              <a:t>If you don’t pass in a width &amp; height, the image won’t appear on the screen.</a:t>
            </a:r>
            <a:endParaRPr sz="1350">
              <a:solidFill>
                <a:srgbClr val="393939"/>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311b2934c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11b2934c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212121"/>
              </a:solidFill>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3275a6b59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275a6b59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275a6b59a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75a6b59a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3117c3f1e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117c3f1e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Lato"/>
              <a:buChar char="●"/>
            </a:pPr>
            <a:r>
              <a:rPr lang="en" sz="1400">
                <a:latin typeface="Lato"/>
                <a:ea typeface="Lato"/>
                <a:cs typeface="Lato"/>
                <a:sym typeface="Lato"/>
              </a:rPr>
              <a:t>There are 2 approaches to finding styles:</a:t>
            </a:r>
            <a:endParaRPr sz="14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Look through the style docs for </a:t>
            </a:r>
            <a:r>
              <a:rPr lang="en" sz="1200" u="sng">
                <a:latin typeface="Lato"/>
                <a:ea typeface="Lato"/>
                <a:cs typeface="Lato"/>
                <a:sym typeface="Lato"/>
                <a:hlinkClick r:id="rId2"/>
              </a:rPr>
              <a:t>Text</a:t>
            </a:r>
            <a:r>
              <a:rPr lang="en" sz="1200">
                <a:latin typeface="Lato"/>
                <a:ea typeface="Lato"/>
                <a:cs typeface="Lato"/>
                <a:sym typeface="Lato"/>
              </a:rPr>
              <a:t> and </a:t>
            </a:r>
            <a:r>
              <a:rPr lang="en" sz="1200" u="sng">
                <a:latin typeface="Lato"/>
                <a:ea typeface="Lato"/>
                <a:cs typeface="Lato"/>
                <a:sym typeface="Lato"/>
                <a:hlinkClick r:id="rId3"/>
              </a:rPr>
              <a:t>View</a:t>
            </a:r>
            <a:r>
              <a:rPr lang="en" sz="1200">
                <a:latin typeface="Lato"/>
                <a:ea typeface="Lato"/>
                <a:cs typeface="Lato"/>
                <a:sym typeface="Lato"/>
              </a:rPr>
              <a:t> (do this at least once)</a:t>
            </a:r>
            <a:endParaRPr sz="1200">
              <a:latin typeface="Lato"/>
              <a:ea typeface="Lato"/>
              <a:cs typeface="Lato"/>
              <a:sym typeface="Lato"/>
            </a:endParaRPr>
          </a:p>
          <a:p>
            <a:pPr indent="-304800" lvl="1" marL="914400" rtl="0" algn="l">
              <a:spcBef>
                <a:spcPts val="0"/>
              </a:spcBef>
              <a:spcAft>
                <a:spcPts val="0"/>
              </a:spcAft>
              <a:buSzPts val="1200"/>
              <a:buFont typeface="Lato"/>
              <a:buChar char="○"/>
            </a:pPr>
            <a:r>
              <a:rPr lang="en" sz="1200">
                <a:latin typeface="Lato"/>
                <a:ea typeface="Lato"/>
                <a:cs typeface="Lato"/>
                <a:sym typeface="Lato"/>
              </a:rPr>
              <a:t>Google “how to do &lt;this particular style&gt; in React Native”</a:t>
            </a:r>
            <a:endParaRPr sz="1200">
              <a:latin typeface="Lato"/>
              <a:ea typeface="Lato"/>
              <a:cs typeface="Lato"/>
              <a:sym typeface="Lato"/>
            </a:endParaRPr>
          </a:p>
          <a:p>
            <a:pPr indent="-317500" lvl="0" marL="457200" rtl="0" algn="l">
              <a:spcBef>
                <a:spcPts val="0"/>
              </a:spcBef>
              <a:spcAft>
                <a:spcPts val="0"/>
              </a:spcAft>
              <a:buSzPts val="1400"/>
              <a:buFont typeface="Lato"/>
              <a:buChar char="●"/>
            </a:pPr>
            <a:r>
              <a:rPr lang="en" sz="1400">
                <a:latin typeface="Lato"/>
                <a:ea typeface="Lato"/>
                <a:cs typeface="Lato"/>
                <a:sym typeface="Lato"/>
              </a:rPr>
              <a:t>We pull our styles out of our JSX, and into stylesheets (more on the next slide)</a:t>
            </a:r>
            <a:endParaRPr sz="1400">
              <a:latin typeface="Lato"/>
              <a:ea typeface="Lato"/>
              <a:cs typeface="Lato"/>
              <a:sym typeface="Lato"/>
            </a:endParaRPr>
          </a:p>
          <a:p>
            <a:pPr indent="-317500" lvl="0" marL="457200" rtl="0" algn="l">
              <a:spcBef>
                <a:spcPts val="0"/>
              </a:spcBef>
              <a:spcAft>
                <a:spcPts val="0"/>
              </a:spcAft>
              <a:buSzPts val="1400"/>
              <a:buFont typeface="Lato"/>
              <a:buChar char="●"/>
            </a:pPr>
            <a:r>
              <a:rPr lang="en" sz="1350" u="sng">
                <a:latin typeface="Roboto"/>
                <a:ea typeface="Roboto"/>
                <a:cs typeface="Roboto"/>
                <a:sym typeface="Roboto"/>
                <a:hlinkClick action="ppaction://hlinksldjump" r:id="rId4"/>
              </a:rPr>
              <a:t>There is more on styles and layout with flex in the appendix</a:t>
            </a:r>
            <a:endParaRPr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311279a92e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311279a92e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g311b2934c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11b2934c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50">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3275a6b59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275a6b59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333f8581bd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33f8581bd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9900FF"/>
                </a:solidFill>
              </a:rPr>
              <a:t>saveToCameraRoll()</a:t>
            </a:r>
            <a:r>
              <a:rPr lang="en" sz="1200"/>
              <a:t> -&gt; Returns a promise which will resolve with the new URI. On iOS, we can use remote URLs. On Android, we need to download the file before saving it (i.e.,  the URI should be local image or video URI)</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9900FF"/>
                </a:solidFill>
              </a:rPr>
              <a:t>getPhotos()</a:t>
            </a:r>
            <a:r>
              <a:rPr lang="en" sz="1200"/>
              <a:t> -&gt; </a:t>
            </a:r>
            <a:r>
              <a:rPr lang="en" sz="1200"/>
              <a:t>It takes an object with some configuration as parameters and returns a promise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solidFill>
                  <a:srgbClr val="9900FF"/>
                </a:solidFill>
              </a:rPr>
              <a:t>takeSnapshotAsync</a:t>
            </a:r>
            <a:r>
              <a:rPr lang="en" sz="1200"/>
              <a:t> -&gt; screenshot that current view and return an image(based on the options specified)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Refrences: </a:t>
            </a:r>
            <a:r>
              <a:rPr lang="en" sz="1200" u="sng">
                <a:solidFill>
                  <a:schemeClr val="hlink"/>
                </a:solidFill>
                <a:hlinkClick r:id="rId2"/>
              </a:rPr>
              <a:t>https://www.codementor.io/blessingoraz/access-camera-roll-with-react-native-9uwupuuy0</a:t>
            </a:r>
            <a:endParaRPr sz="1200"/>
          </a:p>
          <a:p>
            <a:pPr indent="0" lvl="0" marL="0" rtl="0" algn="l">
              <a:spcBef>
                <a:spcPts val="0"/>
              </a:spcBef>
              <a:spcAft>
                <a:spcPts val="0"/>
              </a:spcAft>
              <a:buNone/>
            </a:pPr>
            <a:r>
              <a:rPr lang="en" sz="1200" u="sng">
                <a:solidFill>
                  <a:schemeClr val="hlink"/>
                </a:solidFill>
                <a:hlinkClick r:id="rId3"/>
              </a:rPr>
              <a:t>https://medium.com/react-native-training/mastering-the-camera-roll-in-react-native-13b3b1963a2d</a:t>
            </a:r>
            <a:endParaRPr sz="1200"/>
          </a:p>
          <a:p>
            <a:pPr indent="0" lvl="0" marL="0" rtl="0" algn="l">
              <a:spcBef>
                <a:spcPts val="0"/>
              </a:spcBef>
              <a:spcAft>
                <a:spcPts val="0"/>
              </a:spcAft>
              <a:buNone/>
            </a:pPr>
            <a:r>
              <a:t/>
            </a:r>
            <a:endParaRPr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3486c27e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486c27e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Montserrat"/>
                <a:ea typeface="Montserrat"/>
                <a:cs typeface="Montserrat"/>
                <a:sym typeface="Montserrat"/>
              </a:rPr>
              <a:t>Cancellable: </a:t>
            </a:r>
            <a:r>
              <a:rPr lang="en" sz="1200">
                <a:latin typeface="Montserrat"/>
                <a:ea typeface="Montserrat"/>
                <a:cs typeface="Montserrat"/>
                <a:sym typeface="Montserrat"/>
              </a:rPr>
              <a:t> On Android, alerts can be dismissed by tapping outside of the alert box. The dismissing behavior can be disabled altogether by providing an optional options parameter with the cancelable property set to false</a:t>
            </a:r>
            <a:endParaRPr sz="1200">
              <a:latin typeface="Montserrat"/>
              <a:ea typeface="Montserrat"/>
              <a:cs typeface="Montserrat"/>
              <a:sym typeface="Montserra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3117c3f1e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17c3f1e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333f3d07a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33f3d07a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33b8859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3b8859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Taken from: </a:t>
            </a:r>
            <a:r>
              <a:rPr lang="en" u="sng">
                <a:solidFill>
                  <a:schemeClr val="hlink"/>
                </a:solidFill>
                <a:hlinkClick r:id="rId2"/>
              </a:rPr>
              <a:t>https://docs.google.com/presentation/d/1SRjVi6CRHlEGI4VZpvfD7AirCd7Y3KesDMvyDbSnr0Y/edit#slide=id.g19203ad576_0_453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Talk about:</a:t>
            </a:r>
            <a:endParaRPr/>
          </a:p>
          <a:p>
            <a:pPr indent="-298450" lvl="0" marL="457200" rtl="0" algn="l">
              <a:spcBef>
                <a:spcPts val="0"/>
              </a:spcBef>
              <a:spcAft>
                <a:spcPts val="0"/>
              </a:spcAft>
              <a:buSzPts val="1100"/>
              <a:buChar char="-"/>
            </a:pPr>
            <a:r>
              <a:rPr b="1" lang="en"/>
              <a:t>Benefits of Component Lifecycle - most important concept in react</a:t>
            </a:r>
            <a:endParaRPr b="1"/>
          </a:p>
          <a:p>
            <a:pPr indent="-298450" lvl="0" marL="457200" rtl="0" algn="l">
              <a:spcBef>
                <a:spcPts val="0"/>
              </a:spcBef>
              <a:spcAft>
                <a:spcPts val="0"/>
              </a:spcAft>
              <a:buSzPts val="1100"/>
              <a:buChar char="-"/>
            </a:pPr>
            <a:r>
              <a:rPr lang="en"/>
              <a:t>Constructor - used to initialize state -- and to initialize props (briefly introduce state here)</a:t>
            </a:r>
            <a:endParaRPr/>
          </a:p>
          <a:p>
            <a:pPr indent="-298450" lvl="0" marL="457200" rtl="0" algn="l">
              <a:spcBef>
                <a:spcPts val="0"/>
              </a:spcBef>
              <a:spcAft>
                <a:spcPts val="0"/>
              </a:spcAft>
              <a:buSzPts val="1100"/>
              <a:buChar char="-"/>
            </a:pPr>
            <a:r>
              <a:rPr lang="en"/>
              <a:t>componentWillMount - used for any side effect functions that need to happen before “render”</a:t>
            </a:r>
            <a:endParaRPr/>
          </a:p>
          <a:p>
            <a:pPr indent="-298450" lvl="0" marL="457200" rtl="0" algn="l">
              <a:spcBef>
                <a:spcPts val="0"/>
              </a:spcBef>
              <a:spcAft>
                <a:spcPts val="0"/>
              </a:spcAft>
              <a:buSzPts val="1100"/>
              <a:buChar char="-"/>
            </a:pPr>
            <a:r>
              <a:rPr lang="en"/>
              <a:t>Render -</a:t>
            </a:r>
            <a:r>
              <a:rPr b="1" lang="en"/>
              <a:t> Most Important</a:t>
            </a:r>
            <a:endParaRPr b="1"/>
          </a:p>
          <a:p>
            <a:pPr indent="-298450" lvl="0" marL="457200" rtl="0" algn="l">
              <a:spcBef>
                <a:spcPts val="0"/>
              </a:spcBef>
              <a:spcAft>
                <a:spcPts val="0"/>
              </a:spcAft>
              <a:buSzPts val="1100"/>
              <a:buChar char="-"/>
            </a:pPr>
            <a:r>
              <a:rPr lang="en"/>
              <a:t>componentDidMount: used for making network requests -- also if you set the state in this function the user will not see a flash of the screen with the 2 render calls being called quickly.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333f3d07a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3f3d07a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may want to make a component that RN doesn’t have!</a:t>
            </a:r>
            <a:endParaRPr/>
          </a:p>
          <a:p>
            <a:pPr indent="0" lvl="0" marL="0" rtl="0" algn="l">
              <a:spcBef>
                <a:spcPts val="0"/>
              </a:spcBef>
              <a:spcAft>
                <a:spcPts val="0"/>
              </a:spcAft>
              <a:buNone/>
            </a:pPr>
            <a:r>
              <a:rPr lang="en"/>
              <a:t>In our case let’s create an on off switch, it’ll be a button which is red when on and green when off</a:t>
            </a:r>
            <a:endParaRPr/>
          </a:p>
          <a:p>
            <a:pPr indent="0" lvl="0" marL="0" rtl="0" algn="l">
              <a:spcBef>
                <a:spcPts val="0"/>
              </a:spcBef>
              <a:spcAft>
                <a:spcPts val="0"/>
              </a:spcAft>
              <a:buNone/>
            </a:pPr>
            <a:r>
              <a:rPr lang="en"/>
              <a:t>We will make the button text </a:t>
            </a:r>
            <a:r>
              <a:rPr lang="en"/>
              <a:t>customizable.</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3716d1b5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716d1b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Download it from the Play/App store using the icons on the top right!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333f3d07a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33f3d07a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building a react or react native components you will need to do a couple of standard things:</a:t>
            </a:r>
            <a:endParaRPr/>
          </a:p>
          <a:p>
            <a:pPr indent="-298450" lvl="0" marL="457200" rtl="0" algn="l">
              <a:spcBef>
                <a:spcPts val="0"/>
              </a:spcBef>
              <a:spcAft>
                <a:spcPts val="0"/>
              </a:spcAft>
              <a:buSzPts val="1100"/>
              <a:buChar char="●"/>
            </a:pPr>
            <a:r>
              <a:rPr lang="en"/>
              <a:t>Add your imports</a:t>
            </a:r>
            <a:endParaRPr/>
          </a:p>
          <a:p>
            <a:pPr indent="-298450" lvl="0" marL="457200" rtl="0" algn="l">
              <a:spcBef>
                <a:spcPts val="0"/>
              </a:spcBef>
              <a:spcAft>
                <a:spcPts val="0"/>
              </a:spcAft>
              <a:buSzPts val="1100"/>
              <a:buChar char="●"/>
            </a:pPr>
            <a:r>
              <a:rPr lang="en"/>
              <a:t>Create your class</a:t>
            </a:r>
            <a:endParaRPr/>
          </a:p>
          <a:p>
            <a:pPr indent="-298450" lvl="0" marL="457200" rtl="0" algn="l">
              <a:spcBef>
                <a:spcPts val="0"/>
              </a:spcBef>
              <a:spcAft>
                <a:spcPts val="0"/>
              </a:spcAft>
              <a:buSzPts val="1100"/>
              <a:buChar char="●"/>
            </a:pPr>
            <a:r>
              <a:rPr lang="en"/>
              <a:t>Set up any initial state</a:t>
            </a:r>
            <a:endParaRPr/>
          </a:p>
          <a:p>
            <a:pPr indent="-298450" lvl="0" marL="457200" rtl="0" algn="l">
              <a:spcBef>
                <a:spcPts val="0"/>
              </a:spcBef>
              <a:spcAft>
                <a:spcPts val="0"/>
              </a:spcAft>
              <a:buSzPts val="1100"/>
              <a:buChar char="●"/>
            </a:pPr>
            <a:r>
              <a:rPr lang="en"/>
              <a:t>Add callbacks for changing state</a:t>
            </a:r>
            <a:endParaRPr/>
          </a:p>
          <a:p>
            <a:pPr indent="-298450" lvl="0" marL="457200" rtl="0" algn="l">
              <a:spcBef>
                <a:spcPts val="0"/>
              </a:spcBef>
              <a:spcAft>
                <a:spcPts val="0"/>
              </a:spcAft>
              <a:buSzPts val="1100"/>
              <a:buChar char="●"/>
            </a:pPr>
            <a:r>
              <a:rPr lang="en"/>
              <a:t>And use your state and props in your render</a:t>
            </a:r>
            <a:endParaRPr/>
          </a:p>
          <a:p>
            <a:pPr indent="-298450" lvl="0" marL="457200" rtl="0" algn="l">
              <a:spcBef>
                <a:spcPts val="0"/>
              </a:spcBef>
              <a:spcAft>
                <a:spcPts val="0"/>
              </a:spcAft>
              <a:buSzPts val="1100"/>
              <a:buChar char="●"/>
            </a:pPr>
            <a:r>
              <a:rPr lang="en"/>
              <a:t>You can also have other lifecycle methods if needed.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33317be6b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3317be6b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33317be6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33317be6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Most Styles are straightforward, then there is flex</a:t>
            </a:r>
            <a:endParaRPr/>
          </a:p>
          <a:p>
            <a:pPr indent="0" lvl="0" marL="0" rtl="0" algn="l">
              <a:spcBef>
                <a:spcPts val="0"/>
              </a:spcBef>
              <a:spcAft>
                <a:spcPts val="0"/>
              </a:spcAft>
              <a:buNone/>
            </a:pPr>
            <a:r>
              <a:rPr lang="en"/>
              <a:t>Flex is the Layout system for web and React Native. Here are the related styles:</a:t>
            </a:r>
            <a:endParaRPr/>
          </a:p>
          <a:p>
            <a:pPr indent="0" lvl="0" marL="0" rtl="0" algn="l">
              <a:spcBef>
                <a:spcPts val="0"/>
              </a:spcBef>
              <a:spcAft>
                <a:spcPts val="0"/>
              </a:spcAft>
              <a:buNone/>
            </a:pPr>
            <a:r>
              <a:rPr lang="en"/>
              <a:t>flexDirection - controls whether your views are laid out horizontally or vertically</a:t>
            </a:r>
            <a:endParaRPr/>
          </a:p>
          <a:p>
            <a:pPr indent="0" lvl="0" marL="0" rtl="0" algn="l">
              <a:spcBef>
                <a:spcPts val="0"/>
              </a:spcBef>
              <a:spcAft>
                <a:spcPts val="0"/>
              </a:spcAft>
              <a:buNone/>
            </a:pPr>
            <a:r>
              <a:rPr lang="en"/>
              <a:t>flex - controls whether your view’s size relative to other views in the same row or column</a:t>
            </a:r>
            <a:endParaRPr/>
          </a:p>
          <a:p>
            <a:pPr indent="0" lvl="0" marL="0" rtl="0" algn="l">
              <a:spcBef>
                <a:spcPts val="0"/>
              </a:spcBef>
              <a:spcAft>
                <a:spcPts val="0"/>
              </a:spcAft>
              <a:buNone/>
            </a:pPr>
            <a:r>
              <a:rPr lang="en"/>
              <a:t>justifyContent - controls how your views are aligned</a:t>
            </a:r>
            <a:endParaRPr/>
          </a:p>
          <a:p>
            <a:pPr indent="0" lvl="0" marL="0" rtl="0" algn="l">
              <a:spcBef>
                <a:spcPts val="0"/>
              </a:spcBef>
              <a:spcAft>
                <a:spcPts val="0"/>
              </a:spcAft>
              <a:buNone/>
            </a:pPr>
            <a:r>
              <a:rPr lang="en"/>
              <a:t>alignItems - same as justifyContent (but in the perpendicular direction)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3117c3f1e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117c3f1e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35328201a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5328201a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33716d1b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3716d1b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command line:</a:t>
            </a:r>
            <a:endParaRPr/>
          </a:p>
          <a:p>
            <a:pPr indent="-298450" lvl="0" marL="457200" rtl="0" algn="l">
              <a:spcBef>
                <a:spcPts val="0"/>
              </a:spcBef>
              <a:spcAft>
                <a:spcPts val="0"/>
              </a:spcAft>
              <a:buSzPts val="1100"/>
              <a:buAutoNum type="arabicPeriod"/>
            </a:pPr>
            <a:r>
              <a:rPr lang="en"/>
              <a:t>Go to the root directory of the project</a:t>
            </a:r>
            <a:endParaRPr/>
          </a:p>
          <a:p>
            <a:pPr indent="-298450" lvl="0" marL="457200" rtl="0" algn="l">
              <a:spcBef>
                <a:spcPts val="0"/>
              </a:spcBef>
              <a:spcAft>
                <a:spcPts val="0"/>
              </a:spcAft>
              <a:buSzPts val="1100"/>
              <a:buAutoNum type="arabicPeriod"/>
            </a:pPr>
            <a:r>
              <a:rPr lang="en"/>
              <a:t>Run “yarn install”</a:t>
            </a:r>
            <a:endParaRPr/>
          </a:p>
          <a:p>
            <a:pPr indent="-298450" lvl="0" marL="457200" rtl="0" algn="l">
              <a:spcBef>
                <a:spcPts val="0"/>
              </a:spcBef>
              <a:spcAft>
                <a:spcPts val="0"/>
              </a:spcAft>
              <a:buSzPts val="1100"/>
              <a:buAutoNum type="arabicPeriod"/>
            </a:pPr>
            <a:r>
              <a:rPr lang="en"/>
              <a:t>Run “exp start”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FYI: Yarn is an alternative to NPM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84525e4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84525e4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if audience has react experience?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Cross-Platform means your RN apps can run on both android and iOS.</a:t>
            </a:r>
            <a:endParaRPr/>
          </a:p>
          <a:p>
            <a:pPr indent="0" lvl="0" marL="0" rtl="0" algn="l">
              <a:spcBef>
                <a:spcPts val="0"/>
              </a:spcBef>
              <a:spcAft>
                <a:spcPts val="0"/>
              </a:spcAft>
              <a:buNone/>
            </a:pPr>
            <a:r>
              <a:rPr lang="en"/>
              <a:t>React Native enables mobile development for Javascript developers! You don’t need to write native code to make apps.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3275a6b59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75a6b59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App.js is the main entrypoint for the app.  It uses the Camera API to take a photo, and the MemeEditor component to write overtop of it to make a meme.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3275a6b59a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275a6b59a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333b8859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33b8859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Components are reusable</a:t>
            </a:r>
            <a:endParaRPr/>
          </a:p>
          <a:p>
            <a:pPr indent="-298450" lvl="1" marL="914400" rtl="0" algn="l">
              <a:spcBef>
                <a:spcPts val="0"/>
              </a:spcBef>
              <a:spcAft>
                <a:spcPts val="0"/>
              </a:spcAft>
              <a:buSzPts val="1100"/>
              <a:buChar char="-"/>
            </a:pPr>
            <a:r>
              <a:rPr lang="en"/>
              <a:t>You can use your components in other components</a:t>
            </a:r>
            <a:endParaRPr/>
          </a:p>
          <a:p>
            <a:pPr indent="-298450" lvl="0" marL="457200" rtl="0" algn="l">
              <a:spcBef>
                <a:spcPts val="0"/>
              </a:spcBef>
              <a:spcAft>
                <a:spcPts val="0"/>
              </a:spcAft>
              <a:buSzPts val="1100"/>
              <a:buChar char="-"/>
            </a:pPr>
            <a:r>
              <a:rPr lang="en"/>
              <a:t>Components are isolated</a:t>
            </a:r>
            <a:endParaRPr/>
          </a:p>
          <a:p>
            <a:pPr indent="-298450" lvl="0" marL="457200" rtl="0" algn="l">
              <a:spcBef>
                <a:spcPts val="0"/>
              </a:spcBef>
              <a:spcAft>
                <a:spcPts val="0"/>
              </a:spcAft>
              <a:buSzPts val="1100"/>
              <a:buChar char="-"/>
            </a:pPr>
            <a:r>
              <a:rPr lang="en"/>
              <a:t>Components are the basic building blocks of a react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Props are how you pass variables into your components.</a:t>
            </a:r>
            <a:endParaRPr/>
          </a:p>
          <a:p>
            <a:pPr indent="0" lvl="0" marL="0" rtl="0" algn="l">
              <a:spcBef>
                <a:spcPts val="0"/>
              </a:spcBef>
              <a:spcAft>
                <a:spcPts val="0"/>
              </a:spcAft>
              <a:buNone/>
            </a:pPr>
            <a:r>
              <a:rPr lang="en"/>
              <a:t>State is how you save information inside of a component.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558877d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558877d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 go through three different parts of the lifecycle: mounting, updating and unmounting.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Mounting is for the initial render, updating is for any successive render, and unmounting if for when the component is removed.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Check out the React docs to learn about the functions that React provides during these parts of the lifecycle!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app, we are focusing on the </a:t>
            </a:r>
            <a:r>
              <a:rPr b="1" lang="en"/>
              <a:t>constructor</a:t>
            </a:r>
            <a:r>
              <a:rPr lang="en"/>
              <a:t>, which </a:t>
            </a:r>
            <a:r>
              <a:rPr lang="en"/>
              <a:t>initializes</a:t>
            </a:r>
            <a:r>
              <a:rPr lang="en"/>
              <a:t> state for the component (Mounting phase), and the </a:t>
            </a:r>
            <a:r>
              <a:rPr b="1" lang="en"/>
              <a:t>render</a:t>
            </a:r>
            <a:r>
              <a:rPr lang="en"/>
              <a:t> function, which returns the structure for the component (i.e. how it looks).  Note that the render function is used in both the </a:t>
            </a:r>
            <a:r>
              <a:rPr lang="en"/>
              <a:t>mounting</a:t>
            </a:r>
            <a:r>
              <a:rPr lang="en"/>
              <a:t> phase (i.e. the initial render), and the updating phase.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558877d0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558877d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arrow functions are what we use in react classes to be able to use the “this” variable inside of those functions to access props and state.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fat arrow functions, you don’t need the function keyword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hyperlink" Target="https://itunes.apple.com/us/app/expo-client/id982107779?mt=8" TargetMode="External"/><Relationship Id="rId5" Type="http://schemas.openxmlformats.org/officeDocument/2006/relationships/image" Target="../media/image1.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snack.expo.io/@nishakumari/meme-creator-stage-0" TargetMode="External"/><Relationship Id="rId4" Type="http://schemas.openxmlformats.org/officeDocument/2006/relationships/hyperlink" Target="https://snack.expo.io/@nishakumari/meme-creator-stage-0" TargetMode="External"/><Relationship Id="rId5" Type="http://schemas.openxmlformats.org/officeDocument/2006/relationships/hyperlink" Target="https://github.com/n-kumari/RNWorkshop/commit/de7fe95224d71dd69cbaa3cf370ccb504c267d61" TargetMode="External"/><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facebook.github.io/react-native/docs/components-and-api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nack.expo.io/@nishakumari/meme-creator-stage-1" TargetMode="External"/><Relationship Id="rId4" Type="http://schemas.openxmlformats.org/officeDocument/2006/relationships/hyperlink" Target="https://snack.expo.io/@nishakumari/meme-creator-stage-1" TargetMode="External"/><Relationship Id="rId5" Type="http://schemas.openxmlformats.org/officeDocument/2006/relationships/hyperlink" Target="https://github.com/n-kumari/RNWorkshop/commit/6b62ea942bdc9e11eade1d9ec0877b944e7dc8df" TargetMode="External"/><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snack.expo.io/@nishakumari/meme-creator-stage-2" TargetMode="External"/><Relationship Id="rId4" Type="http://schemas.openxmlformats.org/officeDocument/2006/relationships/hyperlink" Target="https://snack.expo.io/@nishakumari/meme-creator-stage-2" TargetMode="External"/><Relationship Id="rId5" Type="http://schemas.openxmlformats.org/officeDocument/2006/relationships/hyperlink" Target="https://snack.expo.io/@nishakumari/meme-creator-stage-2" TargetMode="External"/><Relationship Id="rId6" Type="http://schemas.openxmlformats.org/officeDocument/2006/relationships/hyperlink" Target="https://github.com/n-kumari/RNWorkshop/commit/d391ec246a5d056f367310c2d9e48826771482d0" TargetMode="External"/><Relationship Id="rId7"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snack.expo.io/@nishakumari/meme-creator-stage-3" TargetMode="External"/><Relationship Id="rId4" Type="http://schemas.openxmlformats.org/officeDocument/2006/relationships/hyperlink" Target="https://snack.expo.io/@nishakumari/meme-creator-stage-3" TargetMode="External"/><Relationship Id="rId5" Type="http://schemas.openxmlformats.org/officeDocument/2006/relationships/hyperlink" Target="https://snack.expo.io/@nishakumari/meme-creator-stage-3" TargetMode="External"/><Relationship Id="rId6" Type="http://schemas.openxmlformats.org/officeDocument/2006/relationships/hyperlink" Target="https://github.com/n-kumari/RNWorkshop/commit/4b80b16ea0abadc1804ea14396a28e5979971bfd" TargetMode="External"/><Relationship Id="rId7"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hyperlink" Target="https://docs.google.com/forms/d/e/1FAIpQLScrkDxGP6yl5KaA31oagQ3RH4OH4Jn5Lu-4kAQXqN9fgtcMgw/viewform" TargetMode="External"/><Relationship Id="rId4" Type="http://schemas.openxmlformats.org/officeDocument/2006/relationships/hyperlink" Target="http://ap.pn/2oYN4Nx" TargetMode="External"/><Relationship Id="rId5" Type="http://schemas.openxmlformats.org/officeDocument/2006/relationships/hyperlink" Target="https://snack.expo.io/@benedgar/meme-creator-stage-4"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comments" Target="../comments/comment2.xml"/><Relationship Id="rId4" Type="http://schemas.openxmlformats.org/officeDocument/2006/relationships/hyperlink" Target="https://facebook.github.io/react/docs/component-specs.html#lifecycle-method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snack.expo.io/ByFYh_Gwf" TargetMode="Externa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appian/hackathons/tree/master/workshops/react-native" TargetMode="External"/><Relationship Id="rId4" Type="http://schemas.openxmlformats.org/officeDocument/2006/relationships/hyperlink" Target="https://itunes.apple.com/us/app/expo-client/id982107779?mt=8" TargetMode="External"/><Relationship Id="rId5" Type="http://schemas.openxmlformats.org/officeDocument/2006/relationships/image" Target="../media/image1.png"/><Relationship Id="rId6" Type="http://schemas.openxmlformats.org/officeDocument/2006/relationships/hyperlink" Target="https://play.google.com/store/apps/details?id=host.exp.exponent&amp;hl=en" TargetMode="External"/><Relationship Id="rId7" Type="http://schemas.openxmlformats.org/officeDocument/2006/relationships/image" Target="../media/image9.png"/><Relationship Id="rId8"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facebook.github.io/react-native/docs/text-style-props.html" TargetMode="External"/><Relationship Id="rId4" Type="http://schemas.openxmlformats.org/officeDocument/2006/relationships/hyperlink" Target="https://facebook.github.io/react-native/docs/view-style-props.html" TargetMode="External"/><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hyperlink" Target="http://flexboxfroggy.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yarnpkg.com/lang/en/docs/install/" TargetMode="External"/><Relationship Id="rId4" Type="http://schemas.openxmlformats.org/officeDocument/2006/relationships/hyperlink" Target="https://docs.expo.io/versions/latest/introduction/installation.html#desktop-development-tool-xde" TargetMode="External"/><Relationship Id="rId5" Type="http://schemas.openxmlformats.org/officeDocument/2006/relationships/hyperlink" Target="https://docs.expo.io/versions/latest/guides/exp-cli.html" TargetMode="External"/><Relationship Id="rId6"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0" Type="http://schemas.openxmlformats.org/officeDocument/2006/relationships/slide" Target="/ppt/slides/slide31.xml"/><Relationship Id="rId11" Type="http://schemas.openxmlformats.org/officeDocument/2006/relationships/slide" Target="/ppt/slides/slide18.xml"/><Relationship Id="rId22" Type="http://schemas.openxmlformats.org/officeDocument/2006/relationships/slide" Target="/ppt/slides/slide34.xml"/><Relationship Id="rId10" Type="http://schemas.openxmlformats.org/officeDocument/2006/relationships/slide" Target="/ppt/slides/slide17.xml"/><Relationship Id="rId21" Type="http://schemas.openxmlformats.org/officeDocument/2006/relationships/slide" Target="/ppt/slides/slide33.xml"/><Relationship Id="rId13" Type="http://schemas.openxmlformats.org/officeDocument/2006/relationships/slide" Target="/ppt/slides/slide20.xml"/><Relationship Id="rId12" Type="http://schemas.openxmlformats.org/officeDocument/2006/relationships/slide" Target="/ppt/slides/slide19.xml"/><Relationship Id="rId23" Type="http://schemas.openxmlformats.org/officeDocument/2006/relationships/slide" Target="/ppt/slides/slide35.xml"/><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slide" Target="/ppt/slides/slide7.xml"/><Relationship Id="rId4" Type="http://schemas.openxmlformats.org/officeDocument/2006/relationships/slide" Target="/ppt/slides/slide8.xml"/><Relationship Id="rId9" Type="http://schemas.openxmlformats.org/officeDocument/2006/relationships/slide" Target="/ppt/slides/slide16.xml"/><Relationship Id="rId15" Type="http://schemas.openxmlformats.org/officeDocument/2006/relationships/slide" Target="/ppt/slides/slide23.xml"/><Relationship Id="rId14" Type="http://schemas.openxmlformats.org/officeDocument/2006/relationships/slide" Target="/ppt/slides/slide22.xml"/><Relationship Id="rId17" Type="http://schemas.openxmlformats.org/officeDocument/2006/relationships/slide" Target="/ppt/slides/slide25.xml"/><Relationship Id="rId16" Type="http://schemas.openxmlformats.org/officeDocument/2006/relationships/slide" Target="/ppt/slides/slide24.xml"/><Relationship Id="rId5" Type="http://schemas.openxmlformats.org/officeDocument/2006/relationships/slide" Target="/ppt/slides/slide11.xml"/><Relationship Id="rId19" Type="http://schemas.openxmlformats.org/officeDocument/2006/relationships/slide" Target="/ppt/slides/slide29.xml"/><Relationship Id="rId6" Type="http://schemas.openxmlformats.org/officeDocument/2006/relationships/slide" Target="/ppt/slides/slide12.xml"/><Relationship Id="rId18" Type="http://schemas.openxmlformats.org/officeDocument/2006/relationships/slide" Target="/ppt/slides/slide28.xml"/><Relationship Id="rId7" Type="http://schemas.openxmlformats.org/officeDocument/2006/relationships/slide" Target="/ppt/slides/slide13.xml"/><Relationship Id="rId8" Type="http://schemas.openxmlformats.org/officeDocument/2006/relationships/slide" Target="/ppt/slides/slid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reactjs.org/docs/react-component.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w3schools.com/js/js_functions.asp" TargetMode="External"/><Relationship Id="rId4" Type="http://schemas.openxmlformats.org/officeDocument/2006/relationships/hyperlink" Target="https://www.sitepoint.com/es6-arrow-functions-new-fat-concise-syntax-javascrip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React </a:t>
            </a:r>
            <a:r>
              <a:rPr lang="en">
                <a:solidFill>
                  <a:srgbClr val="ADF5DD"/>
                </a:solidFill>
              </a:rPr>
              <a:t>Native</a:t>
            </a:r>
            <a:endParaRPr>
              <a:solidFill>
                <a:srgbClr val="ADF5DD"/>
              </a:solidFill>
            </a:endParaRPr>
          </a:p>
        </p:txBody>
      </p:sp>
      <p:sp>
        <p:nvSpPr>
          <p:cNvPr id="135" name="Google Shape;135;p13"/>
          <p:cNvSpPr txBox="1"/>
          <p:nvPr>
            <p:ph idx="1" type="subTitle"/>
          </p:nvPr>
        </p:nvSpPr>
        <p:spPr>
          <a:xfrm>
            <a:off x="4833900" y="2426925"/>
            <a:ext cx="3720600" cy="20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While you wait:</a:t>
            </a:r>
            <a:endParaRPr sz="1800"/>
          </a:p>
          <a:p>
            <a:pPr indent="-342900" lvl="0" marL="457200" rtl="0" algn="l">
              <a:spcBef>
                <a:spcPts val="0"/>
              </a:spcBef>
              <a:spcAft>
                <a:spcPts val="0"/>
              </a:spcAft>
              <a:buSzPts val="1800"/>
              <a:buChar char="●"/>
            </a:pPr>
            <a:r>
              <a:rPr lang="en" sz="1800"/>
              <a:t>Download The Expo App from the Play Store or App Store</a:t>
            </a:r>
            <a:endParaRPr sz="1800"/>
          </a:p>
          <a:p>
            <a:pPr indent="-342900" lvl="0" marL="457200" rtl="0" algn="l">
              <a:spcBef>
                <a:spcPts val="0"/>
              </a:spcBef>
              <a:spcAft>
                <a:spcPts val="0"/>
              </a:spcAft>
              <a:buSzPts val="1800"/>
              <a:buChar char="●"/>
            </a:pPr>
            <a:r>
              <a:rPr lang="en" sz="1800"/>
              <a:t>Slides - </a:t>
            </a:r>
            <a:r>
              <a:rPr lang="en" sz="1800"/>
              <a:t>ap.pn/2p90qqo</a:t>
            </a:r>
            <a:endParaRPr sz="1800"/>
          </a:p>
        </p:txBody>
      </p:sp>
      <p:sp>
        <p:nvSpPr>
          <p:cNvPr id="136" name="Google Shape;136;p13"/>
          <p:cNvSpPr txBox="1"/>
          <p:nvPr/>
        </p:nvSpPr>
        <p:spPr>
          <a:xfrm>
            <a:off x="1582492" y="4814298"/>
            <a:ext cx="5979000" cy="273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 sz="1100">
                <a:solidFill>
                  <a:srgbClr val="FFFFFF"/>
                </a:solidFill>
                <a:latin typeface="Lato"/>
                <a:ea typeface="Lato"/>
                <a:cs typeface="Lato"/>
                <a:sym typeface="Lato"/>
              </a:rPr>
              <a:t>(C) 2019 Appian Corporation.  Distribution with attribution permitted.  All other rights reserved</a:t>
            </a:r>
            <a:endParaRPr i="1">
              <a:solidFill>
                <a:srgbClr val="FFFFFF"/>
              </a:solidFill>
              <a:latin typeface="Lato"/>
              <a:ea typeface="Lato"/>
              <a:cs typeface="Lato"/>
              <a:sym typeface="Lato"/>
            </a:endParaRPr>
          </a:p>
        </p:txBody>
      </p:sp>
      <p:pic>
        <p:nvPicPr>
          <p:cNvPr id="137" name="Google Shape;137;p13">
            <a:hlinkClick r:id="rId4"/>
          </p:cNvPr>
          <p:cNvPicPr preferRelativeResize="0"/>
          <p:nvPr/>
        </p:nvPicPr>
        <p:blipFill>
          <a:blip r:embed="rId5">
            <a:alphaModFix/>
          </a:blip>
          <a:stretch>
            <a:fillRect/>
          </a:stretch>
        </p:blipFill>
        <p:spPr>
          <a:xfrm>
            <a:off x="5001850" y="4278512"/>
            <a:ext cx="1713276" cy="503289"/>
          </a:xfrm>
          <a:prstGeom prst="rect">
            <a:avLst/>
          </a:prstGeom>
          <a:noFill/>
          <a:ln>
            <a:noFill/>
          </a:ln>
        </p:spPr>
      </p:pic>
      <p:pic>
        <p:nvPicPr>
          <p:cNvPr id="138" name="Google Shape;138;p13">
            <a:hlinkClick r:id="rId6"/>
          </p:cNvPr>
          <p:cNvPicPr preferRelativeResize="0"/>
          <p:nvPr/>
        </p:nvPicPr>
        <p:blipFill>
          <a:blip r:embed="rId7">
            <a:alphaModFix/>
          </a:blip>
          <a:stretch>
            <a:fillRect/>
          </a:stretch>
        </p:blipFill>
        <p:spPr>
          <a:xfrm>
            <a:off x="5001850" y="3761350"/>
            <a:ext cx="1713274" cy="5032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3"/>
          <p:cNvSpPr txBox="1"/>
          <p:nvPr>
            <p:ph idx="4294967295" type="body"/>
          </p:nvPr>
        </p:nvSpPr>
        <p:spPr>
          <a:xfrm>
            <a:off x="230700" y="1415150"/>
            <a:ext cx="7132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When you are debugging try using console.log(); to </a:t>
            </a:r>
            <a:r>
              <a:rPr lang="en" sz="1400"/>
              <a:t>p</a:t>
            </a:r>
            <a:r>
              <a:rPr lang="en" sz="1400"/>
              <a:t>rint </a:t>
            </a:r>
            <a:r>
              <a:rPr lang="en" sz="1400"/>
              <a:t>o</a:t>
            </a:r>
            <a:r>
              <a:rPr lang="en" sz="1400"/>
              <a:t>ut</a:t>
            </a:r>
            <a:r>
              <a:rPr lang="en" sz="1400"/>
              <a:t> </a:t>
            </a:r>
            <a:r>
              <a:rPr lang="en" sz="1400"/>
              <a:t>variables and see where your code is breaking.</a:t>
            </a:r>
            <a:endParaRPr sz="1400"/>
          </a:p>
          <a:p>
            <a:pPr indent="0" lvl="0" marL="0" rtl="0" algn="l">
              <a:spcBef>
                <a:spcPts val="1600"/>
              </a:spcBef>
              <a:spcAft>
                <a:spcPts val="0"/>
              </a:spcAft>
              <a:buNone/>
            </a:pPr>
            <a:r>
              <a:rPr lang="en" sz="1400"/>
              <a:t>Click on the bottom bar in expo to open the log/error drawer.</a:t>
            </a:r>
            <a:endParaRPr sz="1400"/>
          </a:p>
          <a:p>
            <a:pPr indent="0" lvl="0" marL="0" rtl="0" algn="l">
              <a:spcBef>
                <a:spcPts val="1600"/>
              </a:spcBef>
              <a:spcAft>
                <a:spcPts val="1600"/>
              </a:spcAft>
              <a:buNone/>
            </a:pPr>
            <a:r>
              <a:t/>
            </a:r>
            <a:endParaRPr sz="1400"/>
          </a:p>
        </p:txBody>
      </p:sp>
      <p:grpSp>
        <p:nvGrpSpPr>
          <p:cNvPr id="223" name="Google Shape;223;p23"/>
          <p:cNvGrpSpPr/>
          <p:nvPr/>
        </p:nvGrpSpPr>
        <p:grpSpPr>
          <a:xfrm>
            <a:off x="238542" y="2642092"/>
            <a:ext cx="8669872" cy="2160853"/>
            <a:chOff x="955466" y="2641967"/>
            <a:chExt cx="7030386" cy="1752232"/>
          </a:xfrm>
        </p:grpSpPr>
        <p:pic>
          <p:nvPicPr>
            <p:cNvPr id="224" name="Google Shape;224;p23"/>
            <p:cNvPicPr preferRelativeResize="0"/>
            <p:nvPr/>
          </p:nvPicPr>
          <p:blipFill rotWithShape="1">
            <a:blip r:embed="rId3">
              <a:alphaModFix/>
            </a:blip>
            <a:srcRect b="74765" l="0" r="0" t="0"/>
            <a:stretch/>
          </p:blipFill>
          <p:spPr>
            <a:xfrm>
              <a:off x="955466" y="2641967"/>
              <a:ext cx="7019867" cy="714396"/>
            </a:xfrm>
            <a:prstGeom prst="rect">
              <a:avLst/>
            </a:prstGeom>
            <a:noFill/>
            <a:ln>
              <a:noFill/>
            </a:ln>
          </p:spPr>
        </p:pic>
        <p:pic>
          <p:nvPicPr>
            <p:cNvPr id="225" name="Google Shape;225;p23"/>
            <p:cNvPicPr preferRelativeResize="0"/>
            <p:nvPr/>
          </p:nvPicPr>
          <p:blipFill rotWithShape="1">
            <a:blip r:embed="rId3">
              <a:alphaModFix/>
            </a:blip>
            <a:srcRect b="0" l="0" r="0" t="70633"/>
            <a:stretch/>
          </p:blipFill>
          <p:spPr>
            <a:xfrm>
              <a:off x="965975" y="3562825"/>
              <a:ext cx="7019876" cy="831375"/>
            </a:xfrm>
            <a:prstGeom prst="rect">
              <a:avLst/>
            </a:prstGeom>
            <a:noFill/>
            <a:ln>
              <a:noFill/>
            </a:ln>
          </p:spPr>
        </p:pic>
        <p:pic>
          <p:nvPicPr>
            <p:cNvPr id="226" name="Google Shape;226;p23"/>
            <p:cNvPicPr preferRelativeResize="0"/>
            <p:nvPr/>
          </p:nvPicPr>
          <p:blipFill rotWithShape="1">
            <a:blip r:embed="rId3">
              <a:alphaModFix/>
            </a:blip>
            <a:srcRect b="53295" l="0" r="0" t="38885"/>
            <a:stretch/>
          </p:blipFill>
          <p:spPr>
            <a:xfrm>
              <a:off x="965975" y="3349881"/>
              <a:ext cx="7019876" cy="221351"/>
            </a:xfrm>
            <a:prstGeom prst="rect">
              <a:avLst/>
            </a:prstGeom>
            <a:noFill/>
            <a:ln>
              <a:noFill/>
            </a:ln>
          </p:spPr>
        </p:pic>
      </p:grpSp>
      <p:sp>
        <p:nvSpPr>
          <p:cNvPr id="227" name="Google Shape;227;p23"/>
          <p:cNvSpPr/>
          <p:nvPr/>
        </p:nvSpPr>
        <p:spPr>
          <a:xfrm>
            <a:off x="3425658" y="3117472"/>
            <a:ext cx="39855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343453" y="3788027"/>
            <a:ext cx="3183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345436" y="3594031"/>
            <a:ext cx="1467600" cy="193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txBox="1"/>
          <p:nvPr/>
        </p:nvSpPr>
        <p:spPr>
          <a:xfrm>
            <a:off x="3659545" y="3668909"/>
            <a:ext cx="3566100" cy="47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 see you undefined variable!</a:t>
            </a:r>
            <a:endParaRPr>
              <a:solidFill>
                <a:srgbClr val="FFFFFF"/>
              </a:solidFill>
            </a:endParaRPr>
          </a:p>
        </p:txBody>
      </p:sp>
      <p:cxnSp>
        <p:nvCxnSpPr>
          <p:cNvPr id="231" name="Google Shape;231;p23"/>
          <p:cNvCxnSpPr/>
          <p:nvPr/>
        </p:nvCxnSpPr>
        <p:spPr>
          <a:xfrm flipH="1" rot="-5400000">
            <a:off x="755675" y="2935275"/>
            <a:ext cx="1156200" cy="143400"/>
          </a:xfrm>
          <a:prstGeom prst="bentConnector3">
            <a:avLst>
              <a:gd fmla="val 50000" name="adj1"/>
            </a:avLst>
          </a:prstGeom>
          <a:noFill/>
          <a:ln cap="flat" cmpd="sng" w="19050">
            <a:solidFill>
              <a:schemeClr val="dk2"/>
            </a:solidFill>
            <a:prstDash val="solid"/>
            <a:round/>
            <a:headEnd len="med" w="med" type="none"/>
            <a:tailEnd len="med" w="med" type="triangle"/>
          </a:ln>
        </p:spPr>
      </p:cxnSp>
      <p:sp>
        <p:nvSpPr>
          <p:cNvPr id="232" name="Google Shape;232;p23"/>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DF5DD"/>
                </a:solidFill>
              </a:rPr>
              <a:t>Console Logs are our Friends</a:t>
            </a:r>
            <a:endParaRPr sz="2400">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4"/>
          <p:cNvSpPr txBox="1"/>
          <p:nvPr/>
        </p:nvSpPr>
        <p:spPr>
          <a:xfrm>
            <a:off x="1219025" y="2892425"/>
            <a:ext cx="59907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takePhoto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 async () </a:t>
            </a:r>
            <a:r>
              <a:rPr lang="en" sz="1200">
                <a:solidFill>
                  <a:srgbClr val="F6B26B"/>
                </a:solidFill>
                <a:latin typeface="Consolas"/>
                <a:ea typeface="Consolas"/>
                <a:cs typeface="Consolas"/>
                <a:sym typeface="Consolas"/>
              </a:rPr>
              <a:t>=&gt;</a:t>
            </a: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rgbClr val="FFFFFF"/>
                </a:solidFill>
                <a:latin typeface="Consolas"/>
                <a:ea typeface="Consolas"/>
                <a:cs typeface="Consolas"/>
                <a:sym typeface="Consolas"/>
              </a:rPr>
              <a:t>(</a:t>
            </a:r>
            <a:r>
              <a:rPr lang="en" sz="1200">
                <a:solidFill>
                  <a:srgbClr val="93C47D"/>
                </a:solidFill>
                <a:latin typeface="Consolas"/>
                <a:ea typeface="Consolas"/>
                <a:cs typeface="Consolas"/>
                <a:sym typeface="Consolas"/>
              </a:rPr>
              <a:t>‘taking photo’</a:t>
            </a: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let</a:t>
            </a:r>
            <a:r>
              <a:rPr lang="en" sz="1200">
                <a:solidFill>
                  <a:srgbClr val="FFFFFF"/>
                </a:solidFill>
                <a:latin typeface="Consolas"/>
                <a:ea typeface="Consolas"/>
                <a:cs typeface="Consolas"/>
                <a:sym typeface="Consolas"/>
              </a:rPr>
              <a:t> img = await </a:t>
            </a:r>
            <a:r>
              <a:rPr lang="en" sz="1200">
                <a:solidFill>
                  <a:srgbClr val="6FA8DC"/>
                </a:solidFill>
                <a:latin typeface="Consolas"/>
                <a:ea typeface="Consolas"/>
                <a:cs typeface="Consolas"/>
                <a:sym typeface="Consolas"/>
              </a:rPr>
              <a:t>Expo</a:t>
            </a:r>
            <a:r>
              <a:rPr lang="en" sz="1200">
                <a:solidFill>
                  <a:srgbClr val="FFFFFF"/>
                </a:solidFill>
                <a:latin typeface="Consolas"/>
                <a:ea typeface="Consolas"/>
                <a:cs typeface="Consolas"/>
                <a:sym typeface="Consolas"/>
              </a:rPr>
              <a:t>.</a:t>
            </a:r>
            <a:r>
              <a:rPr lang="en" sz="1200">
                <a:solidFill>
                  <a:srgbClr val="6FA8DC"/>
                </a:solidFill>
                <a:latin typeface="Consolas"/>
                <a:ea typeface="Consolas"/>
                <a:cs typeface="Consolas"/>
                <a:sym typeface="Consolas"/>
              </a:rPr>
              <a:t>ImagePicker</a:t>
            </a:r>
            <a:r>
              <a:rPr lang="en" sz="1200">
                <a:solidFill>
                  <a:srgbClr val="FFFFFF"/>
                </a:solidFill>
                <a:latin typeface="Consolas"/>
                <a:ea typeface="Consolas"/>
                <a:cs typeface="Consolas"/>
                <a:sym typeface="Consolas"/>
              </a:rPr>
              <a:t>.launchCameraAsync();</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if</a:t>
            </a:r>
            <a:r>
              <a:rPr lang="en" sz="1200">
                <a:solidFill>
                  <a:srgbClr val="FFFFFF"/>
                </a:solidFill>
                <a:latin typeface="Consolas"/>
                <a:ea typeface="Consolas"/>
                <a:cs typeface="Consolas"/>
                <a:sym typeface="Consolas"/>
              </a:rPr>
              <a:t> (</a:t>
            </a:r>
            <a:r>
              <a:rPr lang="en" sz="1200">
                <a:solidFill>
                  <a:srgbClr val="F6B26B"/>
                </a:solidFill>
                <a:latin typeface="Consolas"/>
                <a:ea typeface="Consolas"/>
                <a:cs typeface="Consolas"/>
                <a:sym typeface="Consolas"/>
              </a:rPr>
              <a:t>!</a:t>
            </a:r>
            <a:r>
              <a:rPr lang="en" sz="1200">
                <a:solidFill>
                  <a:srgbClr val="FFFFFF"/>
                </a:solidFill>
                <a:latin typeface="Consolas"/>
                <a:ea typeface="Consolas"/>
                <a:cs typeface="Consolas"/>
                <a:sym typeface="Consolas"/>
              </a:rPr>
              <a:t>img.cancelled) {</a:t>
            </a:r>
            <a:endParaRPr sz="1200">
              <a:solidFill>
                <a:schemeClr val="lt1"/>
              </a:solidFill>
              <a:latin typeface="Consolas"/>
              <a:ea typeface="Consolas"/>
              <a:cs typeface="Consolas"/>
              <a:sym typeface="Consolas"/>
            </a:endParaRPr>
          </a:p>
          <a:p>
            <a:pPr indent="0" lvl="0" marL="0" rtl="0" algn="l">
              <a:spcBef>
                <a:spcPts val="0"/>
              </a:spcBef>
              <a:spcAft>
                <a:spcPts val="0"/>
              </a:spcAft>
              <a:buNone/>
            </a:pPr>
            <a:r>
              <a:rPr lang="en" sz="1200">
                <a:solidFill>
                  <a:schemeClr val="lt1"/>
                </a:solidFill>
                <a:latin typeface="Consolas"/>
                <a:ea typeface="Consolas"/>
                <a:cs typeface="Consolas"/>
                <a:sym typeface="Consolas"/>
              </a:rPr>
              <a:t>    console.</a:t>
            </a:r>
            <a:r>
              <a:rPr lang="en" sz="1200">
                <a:solidFill>
                  <a:srgbClr val="F6B26B"/>
                </a:solidFill>
                <a:latin typeface="Consolas"/>
                <a:ea typeface="Consolas"/>
                <a:cs typeface="Consolas"/>
                <a:sym typeface="Consolas"/>
              </a:rPr>
              <a:t>log</a:t>
            </a:r>
            <a:r>
              <a:rPr lang="en" sz="1200">
                <a:solidFill>
                  <a:schemeClr val="lt1"/>
                </a:solidFill>
                <a:latin typeface="Consolas"/>
                <a:ea typeface="Consolas"/>
                <a:cs typeface="Consolas"/>
                <a:sym typeface="Consolas"/>
              </a:rPr>
              <a:t>(</a:t>
            </a:r>
            <a:r>
              <a:rPr lang="en" sz="1200">
                <a:solidFill>
                  <a:srgbClr val="93C47D"/>
                </a:solidFill>
                <a:latin typeface="Consolas"/>
                <a:ea typeface="Consolas"/>
                <a:cs typeface="Consolas"/>
                <a:sym typeface="Consolas"/>
              </a:rPr>
              <a:t>‘photo taken’</a:t>
            </a:r>
            <a:r>
              <a:rPr lang="en" sz="1200">
                <a:solidFill>
                  <a:schemeClr val="lt1"/>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r>
              <a:rPr lang="en" sz="1200">
                <a:solidFill>
                  <a:srgbClr val="6FA8DC"/>
                </a:solidFill>
                <a:latin typeface="Consolas"/>
                <a:ea typeface="Consolas"/>
                <a:cs typeface="Consolas"/>
                <a:sym typeface="Consolas"/>
              </a:rPr>
              <a:t>this</a:t>
            </a:r>
            <a:r>
              <a:rPr lang="en" sz="1200">
                <a:solidFill>
                  <a:srgbClr val="FFFFFF"/>
                </a:solidFill>
                <a:latin typeface="Consolas"/>
                <a:ea typeface="Consolas"/>
                <a:cs typeface="Consolas"/>
                <a:sym typeface="Consolas"/>
              </a:rPr>
              <a:t>.setState({ photo: img, screen: memeScreen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  }</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200">
                <a:solidFill>
                  <a:srgbClr val="FFFFFF"/>
                </a:solidFill>
                <a:latin typeface="Consolas"/>
                <a:ea typeface="Consolas"/>
                <a:cs typeface="Consolas"/>
                <a:sym typeface="Consolas"/>
              </a:rPr>
              <a:t>};</a:t>
            </a:r>
            <a:endParaRPr sz="12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200">
              <a:solidFill>
                <a:srgbClr val="FFFFFF"/>
              </a:solidFill>
              <a:latin typeface="Consolas"/>
              <a:ea typeface="Consolas"/>
              <a:cs typeface="Consolas"/>
              <a:sym typeface="Consolas"/>
            </a:endParaRPr>
          </a:p>
        </p:txBody>
      </p:sp>
      <p:sp>
        <p:nvSpPr>
          <p:cNvPr id="238" name="Google Shape;238;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Waiting on an API</a:t>
            </a:r>
            <a:endParaRPr sz="2800">
              <a:solidFill>
                <a:srgbClr val="ADF5DD"/>
              </a:solidFill>
            </a:endParaRPr>
          </a:p>
        </p:txBody>
      </p:sp>
      <p:sp>
        <p:nvSpPr>
          <p:cNvPr id="239" name="Google Shape;239;p24"/>
          <p:cNvSpPr txBox="1"/>
          <p:nvPr>
            <p:ph idx="1" type="body"/>
          </p:nvPr>
        </p:nvSpPr>
        <p:spPr>
          <a:xfrm>
            <a:off x="1297500" y="1415150"/>
            <a:ext cx="7132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Some functions may take time to return a result (networking, user interaction, slow processing). We use async &amp; await for these occasions. (The docs for an api will tell you if it is needed).</a:t>
            </a:r>
            <a:endParaRPr sz="1400"/>
          </a:p>
          <a:p>
            <a:pPr indent="0" lvl="0" marL="0" rtl="0" algn="l">
              <a:spcBef>
                <a:spcPts val="1600"/>
              </a:spcBef>
              <a:spcAft>
                <a:spcPts val="0"/>
              </a:spcAft>
              <a:buNone/>
            </a:pPr>
            <a:r>
              <a:rPr lang="en" sz="1400"/>
              <a:t>The Camera Api is an example of this!</a:t>
            </a:r>
            <a:endParaRPr sz="1400"/>
          </a:p>
          <a:p>
            <a:pPr indent="0" lvl="0" marL="0" rtl="0" algn="l">
              <a:spcBef>
                <a:spcPts val="1600"/>
              </a:spcBef>
              <a:spcAft>
                <a:spcPts val="1600"/>
              </a:spcAft>
              <a:buNone/>
            </a:pPr>
            <a:r>
              <a:t/>
            </a:r>
            <a:endParaRPr/>
          </a:p>
        </p:txBody>
      </p:sp>
      <p:grpSp>
        <p:nvGrpSpPr>
          <p:cNvPr id="240" name="Google Shape;240;p24"/>
          <p:cNvGrpSpPr/>
          <p:nvPr/>
        </p:nvGrpSpPr>
        <p:grpSpPr>
          <a:xfrm>
            <a:off x="2281975" y="3256013"/>
            <a:ext cx="6469913" cy="428700"/>
            <a:chOff x="2281975" y="2951213"/>
            <a:chExt cx="6469913" cy="428700"/>
          </a:xfrm>
        </p:grpSpPr>
        <p:sp>
          <p:nvSpPr>
            <p:cNvPr id="241" name="Google Shape;241;p24"/>
            <p:cNvSpPr/>
            <p:nvPr/>
          </p:nvSpPr>
          <p:spPr>
            <a:xfrm>
              <a:off x="2281975" y="2997198"/>
              <a:ext cx="3653700" cy="2304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txBox="1"/>
            <p:nvPr/>
          </p:nvSpPr>
          <p:spPr>
            <a:xfrm>
              <a:off x="6291288" y="2951213"/>
              <a:ext cx="2460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a</a:t>
              </a:r>
              <a:r>
                <a:rPr lang="en">
                  <a:solidFill>
                    <a:srgbClr val="FFFFFF"/>
                  </a:solidFill>
                </a:rPr>
                <a:t>wait the image to return</a:t>
              </a:r>
              <a:endParaRPr>
                <a:solidFill>
                  <a:srgbClr val="FFFFFF"/>
                </a:solidFill>
              </a:endParaRPr>
            </a:p>
          </p:txBody>
        </p:sp>
      </p:grpSp>
      <p:sp>
        <p:nvSpPr>
          <p:cNvPr id="243" name="Google Shape;243;p24"/>
          <p:cNvSpPr txBox="1"/>
          <p:nvPr/>
        </p:nvSpPr>
        <p:spPr>
          <a:xfrm>
            <a:off x="6288100" y="3748100"/>
            <a:ext cx="24606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now we can use the image!</a:t>
            </a:r>
            <a:endParaRPr>
              <a:solidFill>
                <a:srgbClr val="FFFFFF"/>
              </a:solidFill>
            </a:endParaRPr>
          </a:p>
        </p:txBody>
      </p:sp>
      <p:grpSp>
        <p:nvGrpSpPr>
          <p:cNvPr id="244" name="Google Shape;244;p24"/>
          <p:cNvGrpSpPr/>
          <p:nvPr/>
        </p:nvGrpSpPr>
        <p:grpSpPr>
          <a:xfrm>
            <a:off x="2281975" y="2681275"/>
            <a:ext cx="6879375" cy="481025"/>
            <a:chOff x="2281975" y="2376475"/>
            <a:chExt cx="6879375" cy="481025"/>
          </a:xfrm>
        </p:grpSpPr>
        <p:sp>
          <p:nvSpPr>
            <p:cNvPr id="245" name="Google Shape;245;p24"/>
            <p:cNvSpPr/>
            <p:nvPr/>
          </p:nvSpPr>
          <p:spPr>
            <a:xfrm>
              <a:off x="2281975" y="2655900"/>
              <a:ext cx="470700" cy="2016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txBox="1"/>
            <p:nvPr/>
          </p:nvSpPr>
          <p:spPr>
            <a:xfrm>
              <a:off x="6280150" y="2376475"/>
              <a:ext cx="28812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our function must have the “async” keyword to have an await</a:t>
              </a:r>
              <a:endParaRPr>
                <a:solidFill>
                  <a:srgbClr val="FFFFFF"/>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Taking a Picture</a:t>
            </a:r>
            <a:endParaRPr sz="2800">
              <a:solidFill>
                <a:srgbClr val="ADF5DD"/>
              </a:solidFill>
            </a:endParaRPr>
          </a:p>
        </p:txBody>
      </p:sp>
      <p:sp>
        <p:nvSpPr>
          <p:cNvPr id="252" name="Google Shape;252;p25"/>
          <p:cNvSpPr txBox="1"/>
          <p:nvPr>
            <p:ph idx="1" type="body"/>
          </p:nvPr>
        </p:nvSpPr>
        <p:spPr>
          <a:xfrm>
            <a:off x="1297500" y="1567550"/>
            <a:ext cx="7038900" cy="33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Concepts:</a:t>
            </a:r>
            <a:endParaRPr sz="1400"/>
          </a:p>
          <a:p>
            <a:pPr indent="-317500" lvl="0" marL="457200" rtl="0" algn="l">
              <a:spcBef>
                <a:spcPts val="1600"/>
              </a:spcBef>
              <a:spcAft>
                <a:spcPts val="0"/>
              </a:spcAft>
              <a:buSzPts val="1400"/>
              <a:buChar char="●"/>
            </a:pPr>
            <a:r>
              <a:rPr lang="en" sz="1400"/>
              <a:t>Async and Await</a:t>
            </a:r>
            <a:endParaRPr sz="1400"/>
          </a:p>
          <a:p>
            <a:pPr indent="-317500" lvl="0" marL="457200" rtl="0" algn="l">
              <a:spcBef>
                <a:spcPts val="0"/>
              </a:spcBef>
              <a:spcAft>
                <a:spcPts val="0"/>
              </a:spcAft>
              <a:buSzPts val="1400"/>
              <a:buChar char="●"/>
            </a:pPr>
            <a:r>
              <a:rPr lang="en" sz="1400"/>
              <a:t>Expo Console for logs</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Use the </a:t>
            </a:r>
            <a:r>
              <a:rPr lang="en" sz="1400">
                <a:solidFill>
                  <a:srgbClr val="FF9900"/>
                </a:solidFill>
                <a:latin typeface="Consolas"/>
                <a:ea typeface="Consolas"/>
                <a:cs typeface="Consolas"/>
                <a:sym typeface="Consolas"/>
              </a:rPr>
              <a:t>launchCameraAsync()</a:t>
            </a:r>
            <a:r>
              <a:rPr lang="en" sz="1400"/>
              <a:t> function to take a photo.</a:t>
            </a:r>
            <a:endParaRPr sz="1400"/>
          </a:p>
          <a:p>
            <a:pPr indent="-317500" lvl="0" marL="457200" rtl="0" algn="l">
              <a:spcBef>
                <a:spcPts val="0"/>
              </a:spcBef>
              <a:spcAft>
                <a:spcPts val="0"/>
              </a:spcAft>
              <a:buSzPts val="1400"/>
              <a:buAutoNum type="arabicPeriod"/>
            </a:pPr>
            <a:r>
              <a:rPr lang="en" sz="1400"/>
              <a:t>We’ll console log the result to make sure it’s taken!</a:t>
            </a:r>
            <a:endParaRPr sz="1400"/>
          </a:p>
          <a:p>
            <a:pPr indent="0" lvl="0" marL="0" rtl="0" algn="l">
              <a:spcBef>
                <a:spcPts val="1600"/>
              </a:spcBef>
              <a:spcAft>
                <a:spcPts val="0"/>
              </a:spcAft>
              <a:buNone/>
            </a:pPr>
            <a:r>
              <a:rPr lang="en" sz="1400" u="sng">
                <a:solidFill>
                  <a:schemeClr val="hlink"/>
                </a:solidFill>
                <a:hlinkClick r:id="rId3"/>
              </a:rPr>
              <a:t>Start coding on Expo from </a:t>
            </a:r>
            <a:r>
              <a:rPr lang="en" sz="1400" u="sng">
                <a:solidFill>
                  <a:schemeClr val="hlink"/>
                </a:solidFill>
                <a:hlinkClick r:id="rId4"/>
              </a:rPr>
              <a:t>here</a:t>
            </a:r>
            <a:endParaRPr sz="1400"/>
          </a:p>
          <a:p>
            <a:pPr indent="0" lvl="0" marL="0" rtl="0" algn="l">
              <a:spcBef>
                <a:spcPts val="0"/>
              </a:spcBef>
              <a:spcAft>
                <a:spcPts val="0"/>
              </a:spcAft>
              <a:buNone/>
            </a:pPr>
            <a:r>
              <a:rPr lang="en" sz="1400" u="sng">
                <a:solidFill>
                  <a:schemeClr val="hlink"/>
                </a:solidFill>
                <a:hlinkClick r:id="rId5"/>
              </a:rPr>
              <a:t>See the changes on Github</a:t>
            </a:r>
            <a:endParaRPr sz="1400"/>
          </a:p>
        </p:txBody>
      </p:sp>
      <p:pic>
        <p:nvPicPr>
          <p:cNvPr id="253" name="Google Shape;253;p25"/>
          <p:cNvPicPr preferRelativeResize="0"/>
          <p:nvPr/>
        </p:nvPicPr>
        <p:blipFill rotWithShape="1">
          <a:blip r:embed="rId6">
            <a:alphaModFix/>
          </a:blip>
          <a:srcRect b="9178" l="4121" r="5101" t="10234"/>
          <a:stretch/>
        </p:blipFill>
        <p:spPr>
          <a:xfrm>
            <a:off x="6814450" y="585650"/>
            <a:ext cx="1915901" cy="2743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6"/>
          <p:cNvSpPr txBox="1"/>
          <p:nvPr/>
        </p:nvSpPr>
        <p:spPr>
          <a:xfrm>
            <a:off x="33525" y="2766500"/>
            <a:ext cx="3983100" cy="195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App</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 </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  render</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return &lt;</a:t>
            </a:r>
            <a:r>
              <a:rPr lang="en" sz="1000">
                <a:solidFill>
                  <a:srgbClr val="4A86E8"/>
                </a:solidFill>
                <a:latin typeface="Consolas"/>
                <a:ea typeface="Consolas"/>
                <a:cs typeface="Consolas"/>
                <a:sym typeface="Consolas"/>
              </a:rPr>
              <a:t>OnOffSwitch</a:t>
            </a:r>
            <a:r>
              <a:rPr lang="en" sz="1000">
                <a:solidFill>
                  <a:srgbClr val="FFFFFF"/>
                </a:solidFill>
                <a:latin typeface="Consolas"/>
                <a:ea typeface="Consolas"/>
                <a:cs typeface="Consolas"/>
                <a:sym typeface="Consolas"/>
              </a:rPr>
              <a:t> color=’blue’&gt;;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p:txBody>
      </p:sp>
      <p:sp>
        <p:nvSpPr>
          <p:cNvPr id="259" name="Google Shape;259;p26"/>
          <p:cNvSpPr txBox="1"/>
          <p:nvPr/>
        </p:nvSpPr>
        <p:spPr>
          <a:xfrm>
            <a:off x="4397975" y="1294100"/>
            <a:ext cx="4911900" cy="346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constructor(props)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 super</a:t>
            </a:r>
            <a:r>
              <a:rPr lang="en" sz="1000">
                <a:solidFill>
                  <a:schemeClr val="lt1"/>
                </a:solidFill>
                <a:latin typeface="Consolas"/>
                <a:ea typeface="Consolas"/>
                <a:cs typeface="Consolas"/>
                <a:sym typeface="Consolas"/>
              </a:rPr>
              <a:t>(props);</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 Set Initial State</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chemeClr val="lt1"/>
                </a:solidFill>
                <a:latin typeface="Consolas"/>
                <a:ea typeface="Consolas"/>
                <a:cs typeface="Consolas"/>
                <a:sym typeface="Consolas"/>
              </a:rPr>
              <a:t>render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 // Render method that controls what shows on UI</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chemeClr val="lt1"/>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chemeClr val="lt1"/>
                </a:solidFill>
                <a:latin typeface="Consolas"/>
                <a:ea typeface="Consolas"/>
                <a:cs typeface="Consolas"/>
                <a:sym typeface="Consolas"/>
              </a:rPr>
              <a: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chemeClr val="lt1"/>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.props.color};</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 </a:t>
            </a:r>
            <a:r>
              <a:rPr lang="en" sz="1000">
                <a:solidFill>
                  <a:schemeClr val="lt1"/>
                </a:solidFill>
                <a:latin typeface="Consolas"/>
                <a:ea typeface="Consolas"/>
                <a:cs typeface="Consolas"/>
                <a:sym typeface="Consolas"/>
              </a:rPr>
              <a:t>onPress={</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.onPress}&gt;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{buttonText}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chemeClr val="lt1"/>
                </a:solidFill>
                <a:latin typeface="Consolas"/>
                <a:ea typeface="Consolas"/>
                <a:cs typeface="Consolas"/>
                <a:sym typeface="Consolas"/>
              </a:rPr>
              <a:t>&gt;</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onPress </a:t>
            </a:r>
            <a:r>
              <a:rPr lang="en" sz="1000">
                <a:solidFill>
                  <a:srgbClr val="FF9900"/>
                </a:solidFill>
                <a:latin typeface="Consolas"/>
                <a:ea typeface="Consolas"/>
                <a:cs typeface="Consolas"/>
                <a:sym typeface="Consolas"/>
              </a:rPr>
              <a:t>=</a:t>
            </a:r>
            <a:r>
              <a:rPr lang="en" sz="1000">
                <a:solidFill>
                  <a:schemeClr val="lt1"/>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chemeClr val="lt1"/>
                </a:solidFill>
                <a:latin typeface="Consolas"/>
                <a:ea typeface="Consolas"/>
                <a:cs typeface="Consolas"/>
                <a:sym typeface="Consolas"/>
              </a:rPr>
              <a:t>.state.isOn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chemeClr val="lt1"/>
                </a:solidFill>
                <a:latin typeface="Consolas"/>
                <a:ea typeface="Consolas"/>
                <a:cs typeface="Consolas"/>
                <a:sym typeface="Consolas"/>
              </a:rPr>
              <a:t>  }</a:t>
            </a:r>
            <a:endParaRPr sz="1000">
              <a:solidFill>
                <a:schemeClr val="lt1"/>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260" name="Google Shape;260;p26"/>
          <p:cNvSpPr txBox="1"/>
          <p:nvPr>
            <p:ph idx="4294967295" type="title"/>
          </p:nvPr>
        </p:nvSpPr>
        <p:spPr>
          <a:xfrm>
            <a:off x="206888" y="341363"/>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Adding Components: State and props</a:t>
            </a:r>
            <a:endParaRPr>
              <a:solidFill>
                <a:srgbClr val="ADF5DD"/>
              </a:solidFill>
            </a:endParaRPr>
          </a:p>
        </p:txBody>
      </p:sp>
      <p:sp>
        <p:nvSpPr>
          <p:cNvPr id="261" name="Google Shape;261;p26"/>
          <p:cNvSpPr txBox="1"/>
          <p:nvPr>
            <p:ph idx="4294967295" type="body"/>
          </p:nvPr>
        </p:nvSpPr>
        <p:spPr>
          <a:xfrm>
            <a:off x="210377" y="1217900"/>
            <a:ext cx="4195200" cy="14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00FF00"/>
                </a:solidFill>
              </a:rPr>
              <a:t>Props</a:t>
            </a:r>
            <a:r>
              <a:rPr b="1" lang="en" sz="1400"/>
              <a:t>:</a:t>
            </a:r>
            <a:r>
              <a:rPr lang="en" sz="1400"/>
              <a:t> “</a:t>
            </a:r>
            <a:r>
              <a:rPr lang="en" sz="1400"/>
              <a:t>parameters” to a constructor.</a:t>
            </a:r>
            <a:br>
              <a:rPr lang="en" sz="1400"/>
            </a:br>
            <a:r>
              <a:rPr lang="en" sz="1400"/>
              <a:t>	   Values that we pass into our component*</a:t>
            </a:r>
            <a:endParaRPr sz="1400"/>
          </a:p>
          <a:p>
            <a:pPr indent="0" lvl="0" marL="0" rtl="0" algn="l">
              <a:spcBef>
                <a:spcPts val="0"/>
              </a:spcBef>
              <a:spcAft>
                <a:spcPts val="0"/>
              </a:spcAft>
              <a:buNone/>
            </a:pPr>
            <a:r>
              <a:rPr b="1" lang="en" sz="1400">
                <a:solidFill>
                  <a:srgbClr val="FFFF00"/>
                </a:solidFill>
              </a:rPr>
              <a:t>State</a:t>
            </a:r>
            <a:r>
              <a:rPr b="1" lang="en" sz="1400"/>
              <a:t>:</a:t>
            </a:r>
            <a:r>
              <a:rPr lang="en" sz="1400"/>
              <a:t> “</a:t>
            </a:r>
            <a:r>
              <a:rPr lang="en" sz="1400"/>
              <a:t>fields” in a class</a:t>
            </a:r>
            <a:br>
              <a:rPr lang="en" sz="1400"/>
            </a:br>
            <a:r>
              <a:rPr lang="en" sz="1400"/>
              <a:t>	  Changing these causes the component</a:t>
            </a:r>
            <a:br>
              <a:rPr lang="en" sz="1400"/>
            </a:br>
            <a:r>
              <a:rPr lang="en" sz="1400"/>
              <a:t> 	  to rerender</a:t>
            </a:r>
            <a:endParaRPr sz="1400"/>
          </a:p>
        </p:txBody>
      </p:sp>
      <p:sp>
        <p:nvSpPr>
          <p:cNvPr id="262" name="Google Shape;262;p26"/>
          <p:cNvSpPr txBox="1"/>
          <p:nvPr/>
        </p:nvSpPr>
        <p:spPr>
          <a:xfrm>
            <a:off x="33525" y="2837225"/>
            <a:ext cx="23913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Props </a:t>
            </a:r>
            <a:r>
              <a:rPr lang="en">
                <a:solidFill>
                  <a:srgbClr val="FFFFFF"/>
                </a:solidFill>
              </a:rPr>
              <a:t>Passed from App.js</a:t>
            </a:r>
            <a:endParaRPr>
              <a:solidFill>
                <a:srgbClr val="FFFFFF"/>
              </a:solidFill>
            </a:endParaRPr>
          </a:p>
        </p:txBody>
      </p:sp>
      <p:sp>
        <p:nvSpPr>
          <p:cNvPr id="263" name="Google Shape;263;p26"/>
          <p:cNvSpPr/>
          <p:nvPr/>
        </p:nvSpPr>
        <p:spPr>
          <a:xfrm>
            <a:off x="5875873" y="3099680"/>
            <a:ext cx="9891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6"/>
          <p:cNvSpPr/>
          <p:nvPr/>
        </p:nvSpPr>
        <p:spPr>
          <a:xfrm>
            <a:off x="4605875" y="3844585"/>
            <a:ext cx="545400" cy="186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6"/>
          <p:cNvSpPr/>
          <p:nvPr/>
        </p:nvSpPr>
        <p:spPr>
          <a:xfrm>
            <a:off x="7362625" y="2784730"/>
            <a:ext cx="1202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6"/>
          <p:cNvSpPr/>
          <p:nvPr/>
        </p:nvSpPr>
        <p:spPr>
          <a:xfrm>
            <a:off x="6068925" y="2629005"/>
            <a:ext cx="11073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
          <p:cNvSpPr/>
          <p:nvPr/>
        </p:nvSpPr>
        <p:spPr>
          <a:xfrm>
            <a:off x="4758277" y="4006905"/>
            <a:ext cx="2898900" cy="1863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txBox="1"/>
          <p:nvPr/>
        </p:nvSpPr>
        <p:spPr>
          <a:xfrm>
            <a:off x="4405710" y="1116800"/>
            <a:ext cx="3038100" cy="43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Props &amp; State in OnOffSwitch</a:t>
            </a:r>
            <a:endParaRPr>
              <a:solidFill>
                <a:srgbClr val="FFFFFF"/>
              </a:solidFill>
            </a:endParaRPr>
          </a:p>
        </p:txBody>
      </p:sp>
      <p:sp>
        <p:nvSpPr>
          <p:cNvPr id="269" name="Google Shape;269;p26"/>
          <p:cNvSpPr/>
          <p:nvPr/>
        </p:nvSpPr>
        <p:spPr>
          <a:xfrm>
            <a:off x="1778575" y="3729600"/>
            <a:ext cx="917100" cy="1863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p:nvPr/>
        </p:nvSpPr>
        <p:spPr>
          <a:xfrm>
            <a:off x="4758275" y="2032946"/>
            <a:ext cx="2055600" cy="3414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
                                        <p:tgtEl>
                                          <p:spTgt spid="2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7"/>
          <p:cNvSpPr txBox="1"/>
          <p:nvPr/>
        </p:nvSpPr>
        <p:spPr>
          <a:xfrm>
            <a:off x="2009513" y="1468188"/>
            <a:ext cx="1626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User Interface</a:t>
            </a:r>
            <a:endParaRPr sz="1800">
              <a:solidFill>
                <a:srgbClr val="FF00FF"/>
              </a:solidFill>
            </a:endParaRPr>
          </a:p>
        </p:txBody>
      </p:sp>
      <p:sp>
        <p:nvSpPr>
          <p:cNvPr id="276" name="Google Shape;276;p27"/>
          <p:cNvSpPr txBox="1"/>
          <p:nvPr/>
        </p:nvSpPr>
        <p:spPr>
          <a:xfrm>
            <a:off x="7689313" y="1468188"/>
            <a:ext cx="8733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Others</a:t>
            </a:r>
            <a:endParaRPr sz="1800">
              <a:solidFill>
                <a:srgbClr val="FF00FF"/>
              </a:solidFill>
            </a:endParaRPr>
          </a:p>
        </p:txBody>
      </p:sp>
      <p:sp>
        <p:nvSpPr>
          <p:cNvPr id="277" name="Google Shape;277;p27"/>
          <p:cNvSpPr txBox="1"/>
          <p:nvPr/>
        </p:nvSpPr>
        <p:spPr>
          <a:xfrm>
            <a:off x="5785519" y="1468188"/>
            <a:ext cx="113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Android</a:t>
            </a:r>
            <a:endParaRPr sz="1800">
              <a:solidFill>
                <a:srgbClr val="FF00FF"/>
              </a:solidFill>
            </a:endParaRPr>
          </a:p>
        </p:txBody>
      </p:sp>
      <p:sp>
        <p:nvSpPr>
          <p:cNvPr id="278" name="Google Shape;278;p27"/>
          <p:cNvSpPr txBox="1"/>
          <p:nvPr/>
        </p:nvSpPr>
        <p:spPr>
          <a:xfrm>
            <a:off x="4234375" y="1468188"/>
            <a:ext cx="6912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iOS</a:t>
            </a:r>
            <a:endParaRPr sz="1800">
              <a:solidFill>
                <a:srgbClr val="FF00FF"/>
              </a:solidFill>
            </a:endParaRPr>
          </a:p>
        </p:txBody>
      </p:sp>
      <p:sp>
        <p:nvSpPr>
          <p:cNvPr id="279" name="Google Shape;279;p27"/>
          <p:cNvSpPr txBox="1"/>
          <p:nvPr/>
        </p:nvSpPr>
        <p:spPr>
          <a:xfrm>
            <a:off x="526538" y="1468188"/>
            <a:ext cx="10149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00FF"/>
                </a:solidFill>
              </a:rPr>
              <a:t>Basic</a:t>
            </a:r>
            <a:endParaRPr sz="1800">
              <a:solidFill>
                <a:srgbClr val="FF00FF"/>
              </a:solidFill>
            </a:endParaRPr>
          </a:p>
        </p:txBody>
      </p:sp>
      <p:sp>
        <p:nvSpPr>
          <p:cNvPr id="280" name="Google Shape;280;p27"/>
          <p:cNvSpPr/>
          <p:nvPr/>
        </p:nvSpPr>
        <p:spPr>
          <a:xfrm>
            <a:off x="309938"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View</a:t>
            </a:r>
            <a:endParaRPr b="1" sz="1200" u="sng">
              <a:solidFill>
                <a:srgbClr val="0000FF"/>
              </a:solidFill>
            </a:endParaRPr>
          </a:p>
          <a:p>
            <a:pPr indent="0" lvl="0" marL="0" rtl="0" algn="ctr">
              <a:spcBef>
                <a:spcPts val="0"/>
              </a:spcBef>
              <a:spcAft>
                <a:spcPts val="0"/>
              </a:spcAft>
              <a:buNone/>
            </a:pPr>
            <a:r>
              <a:rPr b="1" lang="en" sz="1200" u="sng">
                <a:solidFill>
                  <a:srgbClr val="0000FF"/>
                </a:solidFill>
              </a:rPr>
              <a:t>StyleSheet</a:t>
            </a:r>
            <a:endParaRPr b="1" sz="1200" u="sng">
              <a:solidFill>
                <a:srgbClr val="0000FF"/>
              </a:solidFill>
            </a:endParaRPr>
          </a:p>
          <a:p>
            <a:pPr indent="0" lvl="0" marL="0" rtl="0" algn="ctr">
              <a:spcBef>
                <a:spcPts val="0"/>
              </a:spcBef>
              <a:spcAft>
                <a:spcPts val="0"/>
              </a:spcAft>
              <a:buNone/>
            </a:pPr>
            <a:r>
              <a:rPr b="1" lang="en" sz="1200" u="sng">
                <a:solidFill>
                  <a:srgbClr val="0000FF"/>
                </a:solidFill>
              </a:rPr>
              <a:t>Image</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a:t>
            </a:r>
            <a:endParaRPr b="1" sz="1200" u="sng">
              <a:solidFill>
                <a:srgbClr val="0000FF"/>
              </a:solidFill>
            </a:endParaRPr>
          </a:p>
          <a:p>
            <a:pPr indent="0" lvl="0" marL="0" rtl="0" algn="ctr">
              <a:spcBef>
                <a:spcPts val="0"/>
              </a:spcBef>
              <a:spcAft>
                <a:spcPts val="0"/>
              </a:spcAft>
              <a:buNone/>
            </a:pPr>
            <a:r>
              <a:rPr b="1" lang="en" sz="1200" u="sng">
                <a:solidFill>
                  <a:srgbClr val="0000FF"/>
                </a:solidFill>
              </a:rPr>
              <a:t>TextInput</a:t>
            </a:r>
            <a:endParaRPr b="1" u="sng">
              <a:solidFill>
                <a:srgbClr val="0000FF"/>
              </a:solidFill>
            </a:endParaRPr>
          </a:p>
        </p:txBody>
      </p:sp>
      <p:sp>
        <p:nvSpPr>
          <p:cNvPr id="281" name="Google Shape;281;p27"/>
          <p:cNvSpPr/>
          <p:nvPr/>
        </p:nvSpPr>
        <p:spPr>
          <a:xfrm>
            <a:off x="2098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u="sng">
                <a:solidFill>
                  <a:srgbClr val="0000FF"/>
                </a:solidFill>
              </a:rPr>
              <a:t>Button</a:t>
            </a:r>
            <a:endParaRPr b="1" sz="1200" u="sng">
              <a:solidFill>
                <a:srgbClr val="0000FF"/>
              </a:solidFill>
            </a:endParaRPr>
          </a:p>
          <a:p>
            <a:pPr indent="0" lvl="0" marL="0" rtl="0" algn="ctr">
              <a:spcBef>
                <a:spcPts val="0"/>
              </a:spcBef>
              <a:spcAft>
                <a:spcPts val="0"/>
              </a:spcAft>
              <a:buNone/>
            </a:pPr>
            <a:r>
              <a:rPr b="1" lang="en" sz="1200"/>
              <a:t>Picker</a:t>
            </a:r>
            <a:endParaRPr b="1" sz="1200"/>
          </a:p>
          <a:p>
            <a:pPr indent="0" lvl="0" marL="0" rtl="0" algn="ctr">
              <a:spcBef>
                <a:spcPts val="0"/>
              </a:spcBef>
              <a:spcAft>
                <a:spcPts val="0"/>
              </a:spcAft>
              <a:buNone/>
            </a:pPr>
            <a:r>
              <a:rPr b="1" lang="en" sz="1200"/>
              <a:t>Switch</a:t>
            </a:r>
            <a:endParaRPr b="1"/>
          </a:p>
        </p:txBody>
      </p:sp>
      <p:sp>
        <p:nvSpPr>
          <p:cNvPr id="282" name="Google Shape;282;p27"/>
          <p:cNvSpPr/>
          <p:nvPr/>
        </p:nvSpPr>
        <p:spPr>
          <a:xfrm>
            <a:off x="3855925"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DatePickerIOS</a:t>
            </a:r>
            <a:endParaRPr b="1" sz="1200"/>
          </a:p>
          <a:p>
            <a:pPr indent="0" lvl="0" marL="0" rtl="0" algn="ctr">
              <a:spcBef>
                <a:spcPts val="0"/>
              </a:spcBef>
              <a:spcAft>
                <a:spcPts val="0"/>
              </a:spcAft>
              <a:buNone/>
            </a:pPr>
            <a:r>
              <a:rPr b="1" lang="en" sz="1200"/>
              <a:t>AlertIOS</a:t>
            </a:r>
            <a:endParaRPr b="1" sz="1200"/>
          </a:p>
          <a:p>
            <a:pPr indent="0" lvl="0" marL="0" rtl="0" algn="ctr">
              <a:spcBef>
                <a:spcPts val="0"/>
              </a:spcBef>
              <a:spcAft>
                <a:spcPts val="0"/>
              </a:spcAft>
              <a:buNone/>
            </a:pPr>
            <a:r>
              <a:rPr b="1" lang="en" sz="1200"/>
              <a:t>NavigatorIOS</a:t>
            </a:r>
            <a:endParaRPr b="1"/>
          </a:p>
        </p:txBody>
      </p:sp>
      <p:sp>
        <p:nvSpPr>
          <p:cNvPr id="283" name="Google Shape;283;p27"/>
          <p:cNvSpPr/>
          <p:nvPr/>
        </p:nvSpPr>
        <p:spPr>
          <a:xfrm>
            <a:off x="7401913"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Animated</a:t>
            </a:r>
            <a:endParaRPr b="1" sz="1200"/>
          </a:p>
          <a:p>
            <a:pPr indent="0" lvl="0" marL="0" rtl="0" algn="ctr">
              <a:spcBef>
                <a:spcPts val="0"/>
              </a:spcBef>
              <a:spcAft>
                <a:spcPts val="0"/>
              </a:spcAft>
              <a:buNone/>
            </a:pPr>
            <a:r>
              <a:rPr b="1" lang="en" sz="1200"/>
              <a:t>Modal</a:t>
            </a:r>
            <a:endParaRPr b="1" sz="1200"/>
          </a:p>
          <a:p>
            <a:pPr indent="0" lvl="0" marL="0" rtl="0" algn="ctr">
              <a:spcBef>
                <a:spcPts val="0"/>
              </a:spcBef>
              <a:spcAft>
                <a:spcPts val="0"/>
              </a:spcAft>
              <a:buNone/>
            </a:pPr>
            <a:r>
              <a:rPr b="1" lang="en" sz="1200" u="sng">
                <a:solidFill>
                  <a:srgbClr val="0000FF"/>
                </a:solidFill>
              </a:rPr>
              <a:t>CameraRoll</a:t>
            </a:r>
            <a:endParaRPr b="1" u="sng">
              <a:solidFill>
                <a:srgbClr val="0000FF"/>
              </a:solidFill>
            </a:endParaRPr>
          </a:p>
        </p:txBody>
      </p:sp>
      <p:sp>
        <p:nvSpPr>
          <p:cNvPr id="284" name="Google Shape;284;p27"/>
          <p:cNvSpPr/>
          <p:nvPr/>
        </p:nvSpPr>
        <p:spPr>
          <a:xfrm>
            <a:off x="5628919" y="1987762"/>
            <a:ext cx="1448100" cy="128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ToastAndroid</a:t>
            </a:r>
            <a:endParaRPr b="1" sz="1200"/>
          </a:p>
          <a:p>
            <a:pPr indent="0" lvl="0" marL="0" rtl="0" algn="ctr">
              <a:spcBef>
                <a:spcPts val="0"/>
              </a:spcBef>
              <a:spcAft>
                <a:spcPts val="0"/>
              </a:spcAft>
              <a:buNone/>
            </a:pPr>
            <a:r>
              <a:rPr b="1" lang="en" sz="1200"/>
              <a:t>BackHandler</a:t>
            </a:r>
            <a:endParaRPr b="1" sz="1200"/>
          </a:p>
          <a:p>
            <a:pPr indent="0" lvl="0" marL="0" rtl="0" algn="ctr">
              <a:spcBef>
                <a:spcPts val="0"/>
              </a:spcBef>
              <a:spcAft>
                <a:spcPts val="0"/>
              </a:spcAft>
              <a:buNone/>
            </a:pPr>
            <a:r>
              <a:rPr b="1" lang="en" sz="1200"/>
              <a:t>ToolbarAndroid</a:t>
            </a:r>
            <a:endParaRPr b="1"/>
          </a:p>
        </p:txBody>
      </p:sp>
      <p:sp>
        <p:nvSpPr>
          <p:cNvPr id="285" name="Google Shape;285;p27"/>
          <p:cNvSpPr/>
          <p:nvPr/>
        </p:nvSpPr>
        <p:spPr>
          <a:xfrm rot="5400000">
            <a:off x="4319688" y="-443212"/>
            <a:ext cx="428100" cy="8479500"/>
          </a:xfrm>
          <a:prstGeom prst="rightBrace">
            <a:avLst>
              <a:gd fmla="val 8333" name="adj1"/>
              <a:gd fmla="val 50000" name="adj2"/>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7"/>
          <p:cNvSpPr txBox="1"/>
          <p:nvPr>
            <p:ph idx="4294967295" type="title"/>
          </p:nvPr>
        </p:nvSpPr>
        <p:spPr>
          <a:xfrm>
            <a:off x="1014288" y="4166713"/>
            <a:ext cx="7038900" cy="65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u="sng">
                <a:solidFill>
                  <a:schemeClr val="hlink"/>
                </a:solidFill>
                <a:hlinkClick r:id="rId3"/>
              </a:rPr>
              <a:t>React Native Components</a:t>
            </a:r>
            <a:endParaRPr sz="3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id="291" name="Google Shape;291;p28"/>
          <p:cNvPicPr preferRelativeResize="0"/>
          <p:nvPr/>
        </p:nvPicPr>
        <p:blipFill rotWithShape="1">
          <a:blip r:embed="rId3">
            <a:alphaModFix/>
          </a:blip>
          <a:srcRect b="0" l="5083" r="4631" t="0"/>
          <a:stretch/>
        </p:blipFill>
        <p:spPr>
          <a:xfrm>
            <a:off x="5953125" y="645525"/>
            <a:ext cx="2595575" cy="4225400"/>
          </a:xfrm>
          <a:prstGeom prst="rect">
            <a:avLst/>
          </a:prstGeom>
          <a:noFill/>
          <a:ln>
            <a:noFill/>
          </a:ln>
        </p:spPr>
      </p:pic>
      <p:cxnSp>
        <p:nvCxnSpPr>
          <p:cNvPr id="292" name="Google Shape;292;p28"/>
          <p:cNvCxnSpPr/>
          <p:nvPr/>
        </p:nvCxnSpPr>
        <p:spPr>
          <a:xfrm>
            <a:off x="6331400" y="1219750"/>
            <a:ext cx="0" cy="375600"/>
          </a:xfrm>
          <a:prstGeom prst="straightConnector1">
            <a:avLst/>
          </a:prstGeom>
          <a:noFill/>
          <a:ln cap="flat" cmpd="sng" w="19050">
            <a:solidFill>
              <a:srgbClr val="434343"/>
            </a:solidFill>
            <a:prstDash val="solid"/>
            <a:round/>
            <a:headEnd len="med" w="med" type="none"/>
            <a:tailEnd len="med" w="med" type="triangle"/>
          </a:ln>
        </p:spPr>
      </p:cxnSp>
      <p:sp>
        <p:nvSpPr>
          <p:cNvPr id="293" name="Google Shape;293;p28"/>
          <p:cNvSpPr txBox="1"/>
          <p:nvPr/>
        </p:nvSpPr>
        <p:spPr>
          <a:xfrm>
            <a:off x="6034675" y="915975"/>
            <a:ext cx="7218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View</a:t>
            </a:r>
            <a:endParaRPr/>
          </a:p>
        </p:txBody>
      </p:sp>
      <p:sp>
        <p:nvSpPr>
          <p:cNvPr id="294" name="Google Shape;294;p28"/>
          <p:cNvSpPr txBox="1"/>
          <p:nvPr/>
        </p:nvSpPr>
        <p:spPr>
          <a:xfrm>
            <a:off x="6088650" y="3770400"/>
            <a:ext cx="12969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Nested Views</a:t>
            </a:r>
            <a:endParaRPr/>
          </a:p>
        </p:txBody>
      </p:sp>
      <p:sp>
        <p:nvSpPr>
          <p:cNvPr id="295" name="Google Shape;295;p28"/>
          <p:cNvSpPr txBox="1"/>
          <p:nvPr/>
        </p:nvSpPr>
        <p:spPr>
          <a:xfrm>
            <a:off x="230700" y="2579675"/>
            <a:ext cx="5520000" cy="1735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a:t>
            </a:r>
            <a:r>
              <a:rPr lang="en">
                <a:solidFill>
                  <a:srgbClr val="FFFFFF"/>
                </a:solidFill>
                <a:latin typeface="Consolas"/>
                <a:ea typeface="Consolas"/>
                <a:cs typeface="Consolas"/>
                <a:sym typeface="Consolas"/>
              </a:rPr>
              <a:t>backgroundColor: 'cyan', … </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3D85C6"/>
                </a:solidFill>
                <a:latin typeface="Consolas"/>
                <a:ea typeface="Consolas"/>
                <a:cs typeface="Consolas"/>
                <a:sym typeface="Consolas"/>
              </a:rPr>
              <a:t>View</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style</a:t>
            </a:r>
            <a:r>
              <a:rPr lang="en">
                <a:solidFill>
                  <a:srgbClr val="FFFFFF"/>
                </a:solidFill>
                <a:latin typeface="Consolas"/>
                <a:ea typeface="Consolas"/>
                <a:cs typeface="Consolas"/>
                <a:sym typeface="Consolas"/>
              </a:rPr>
              <a:t>={{backgroundColor: 'blue', …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&gt;React Native&lt;/</a:t>
            </a:r>
            <a:r>
              <a:rPr lang="en">
                <a:solidFill>
                  <a:srgbClr val="76A5AF"/>
                </a:solidFill>
                <a:latin typeface="Consolas"/>
                <a:ea typeface="Consolas"/>
                <a:cs typeface="Consolas"/>
                <a:sym typeface="Consolas"/>
              </a:rPr>
              <a:t>Text</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View</a:t>
            </a:r>
            <a:r>
              <a:rPr lang="en">
                <a:solidFill>
                  <a:srgbClr val="FFFFFF"/>
                </a:solidFill>
                <a:latin typeface="Consolas"/>
                <a:ea typeface="Consolas"/>
                <a:cs typeface="Consolas"/>
                <a:sym typeface="Consolas"/>
              </a:rPr>
              <a:t> style={{backgroundColor: 'red', … }}/&gt;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&lt;/</a:t>
            </a:r>
            <a:r>
              <a:rPr lang="en">
                <a:solidFill>
                  <a:srgbClr val="00FFFF"/>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296" name="Google Shape;296;p28"/>
          <p:cNvSpPr txBox="1"/>
          <p:nvPr>
            <p:ph idx="4294967295" type="body"/>
          </p:nvPr>
        </p:nvSpPr>
        <p:spPr>
          <a:xfrm>
            <a:off x="230700" y="1408900"/>
            <a:ext cx="4711200" cy="1129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F3F3F3"/>
              </a:buClr>
              <a:buSzPts val="1400"/>
              <a:buChar char="●"/>
            </a:pPr>
            <a:r>
              <a:rPr lang="en" sz="1400">
                <a:solidFill>
                  <a:srgbClr val="F3F3F3"/>
                </a:solidFill>
              </a:rPr>
              <a:t>A container for laying out your UI</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You can nest other Views or components inside</a:t>
            </a:r>
            <a:endParaRPr sz="1400">
              <a:solidFill>
                <a:srgbClr val="F3F3F3"/>
              </a:solidFill>
            </a:endParaRPr>
          </a:p>
          <a:p>
            <a:pPr indent="-317500" lvl="0" marL="457200" rtl="0" algn="l">
              <a:spcBef>
                <a:spcPts val="0"/>
              </a:spcBef>
              <a:spcAft>
                <a:spcPts val="0"/>
              </a:spcAft>
              <a:buClr>
                <a:srgbClr val="F3F3F3"/>
              </a:buClr>
              <a:buSzPts val="1400"/>
              <a:buChar char="●"/>
            </a:pPr>
            <a:r>
              <a:rPr lang="en" sz="1400">
                <a:solidFill>
                  <a:srgbClr val="F3F3F3"/>
                </a:solidFill>
              </a:rPr>
              <a:t>Styling is done with the “style prop”</a:t>
            </a:r>
            <a:endParaRPr sz="1400">
              <a:solidFill>
                <a:srgbClr val="F3F3F3"/>
              </a:solidFill>
            </a:endParaRPr>
          </a:p>
        </p:txBody>
      </p:sp>
      <p:sp>
        <p:nvSpPr>
          <p:cNvPr id="297" name="Google Shape;297;p28"/>
          <p:cNvSpPr txBox="1"/>
          <p:nvPr/>
        </p:nvSpPr>
        <p:spPr>
          <a:xfrm>
            <a:off x="7215775" y="4227600"/>
            <a:ext cx="1296900" cy="37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Nested Text</a:t>
            </a:r>
            <a:endParaRPr/>
          </a:p>
        </p:txBody>
      </p:sp>
      <p:cxnSp>
        <p:nvCxnSpPr>
          <p:cNvPr id="298" name="Google Shape;298;p28"/>
          <p:cNvCxnSpPr>
            <a:stCxn id="297" idx="0"/>
          </p:cNvCxnSpPr>
          <p:nvPr/>
        </p:nvCxnSpPr>
        <p:spPr>
          <a:xfrm flipH="1" rot="5400000">
            <a:off x="6839575" y="3202950"/>
            <a:ext cx="1727400" cy="321900"/>
          </a:xfrm>
          <a:prstGeom prst="bentConnector3">
            <a:avLst>
              <a:gd fmla="val 100453" name="adj1"/>
            </a:avLst>
          </a:prstGeom>
          <a:noFill/>
          <a:ln cap="flat" cmpd="sng" w="19050">
            <a:solidFill>
              <a:srgbClr val="434343"/>
            </a:solidFill>
            <a:prstDash val="solid"/>
            <a:round/>
            <a:headEnd len="med" w="med" type="none"/>
            <a:tailEnd len="med" w="med" type="triangle"/>
          </a:ln>
        </p:spPr>
      </p:cxnSp>
      <p:cxnSp>
        <p:nvCxnSpPr>
          <p:cNvPr id="299" name="Google Shape;299;p28"/>
          <p:cNvCxnSpPr/>
          <p:nvPr/>
        </p:nvCxnSpPr>
        <p:spPr>
          <a:xfrm rot="-5400000">
            <a:off x="6325250" y="3202800"/>
            <a:ext cx="895500" cy="331800"/>
          </a:xfrm>
          <a:prstGeom prst="bentConnector3">
            <a:avLst>
              <a:gd fmla="val 99994" name="adj1"/>
            </a:avLst>
          </a:prstGeom>
          <a:noFill/>
          <a:ln cap="flat" cmpd="sng" w="19050">
            <a:solidFill>
              <a:srgbClr val="434343"/>
            </a:solidFill>
            <a:prstDash val="solid"/>
            <a:round/>
            <a:headEnd len="med" w="med" type="none"/>
            <a:tailEnd len="med" w="med" type="triangle"/>
          </a:ln>
        </p:spPr>
      </p:cxnSp>
      <p:cxnSp>
        <p:nvCxnSpPr>
          <p:cNvPr id="300" name="Google Shape;300;p28"/>
          <p:cNvCxnSpPr/>
          <p:nvPr/>
        </p:nvCxnSpPr>
        <p:spPr>
          <a:xfrm rot="-5400000">
            <a:off x="5868800" y="2746350"/>
            <a:ext cx="1808400" cy="331800"/>
          </a:xfrm>
          <a:prstGeom prst="bentConnector3">
            <a:avLst>
              <a:gd fmla="val 100431" name="adj1"/>
            </a:avLst>
          </a:prstGeom>
          <a:noFill/>
          <a:ln cap="flat" cmpd="sng" w="19050">
            <a:solidFill>
              <a:srgbClr val="434343"/>
            </a:solidFill>
            <a:prstDash val="solid"/>
            <a:round/>
            <a:headEnd len="med" w="med" type="none"/>
            <a:tailEnd len="med" w="med" type="triangle"/>
          </a:ln>
        </p:spPr>
      </p:cxnSp>
      <p:sp>
        <p:nvSpPr>
          <p:cNvPr id="301" name="Google Shape;301;p28"/>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Basic Components: View</a:t>
            </a:r>
            <a:endParaRPr>
              <a:solidFill>
                <a:srgbClr val="ADF5DD"/>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Basic Components: </a:t>
            </a:r>
            <a:r>
              <a:rPr lang="en" sz="2800">
                <a:solidFill>
                  <a:srgbClr val="ADF5DD"/>
                </a:solidFill>
              </a:rPr>
              <a:t>Image</a:t>
            </a:r>
            <a:endParaRPr sz="2800">
              <a:solidFill>
                <a:srgbClr val="ADF5DD"/>
              </a:solidFill>
            </a:endParaRPr>
          </a:p>
        </p:txBody>
      </p:sp>
      <p:sp>
        <p:nvSpPr>
          <p:cNvPr id="307" name="Google Shape;307;p29"/>
          <p:cNvSpPr txBox="1"/>
          <p:nvPr>
            <p:ph idx="1" type="body"/>
          </p:nvPr>
        </p:nvSpPr>
        <p:spPr>
          <a:xfrm>
            <a:off x="1297500" y="1338950"/>
            <a:ext cx="4442100" cy="11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Pass in a url to a local image or image on the web. And it will display it!</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Manually specify dimensions for images</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Displays most image formats*</a:t>
            </a:r>
            <a:endParaRPr sz="1400">
              <a:solidFill>
                <a:srgbClr val="F3F3F3"/>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spcBef>
                <a:spcPts val="0"/>
              </a:spcBef>
              <a:spcAft>
                <a:spcPts val="1600"/>
              </a:spcAft>
              <a:buNone/>
            </a:pPr>
            <a:r>
              <a:t/>
            </a:r>
            <a:endParaRPr sz="1400"/>
          </a:p>
        </p:txBody>
      </p:sp>
      <p:pic>
        <p:nvPicPr>
          <p:cNvPr id="308" name="Google Shape;308;p29"/>
          <p:cNvPicPr preferRelativeResize="0"/>
          <p:nvPr/>
        </p:nvPicPr>
        <p:blipFill>
          <a:blip r:embed="rId3">
            <a:alphaModFix/>
          </a:blip>
          <a:stretch>
            <a:fillRect/>
          </a:stretch>
        </p:blipFill>
        <p:spPr>
          <a:xfrm>
            <a:off x="6650700" y="1658225"/>
            <a:ext cx="1839474" cy="2187349"/>
          </a:xfrm>
          <a:prstGeom prst="rect">
            <a:avLst/>
          </a:prstGeom>
          <a:noFill/>
          <a:ln>
            <a:noFill/>
          </a:ln>
        </p:spPr>
      </p:pic>
      <p:sp>
        <p:nvSpPr>
          <p:cNvPr id="309" name="Google Shape;309;p29"/>
          <p:cNvSpPr txBox="1"/>
          <p:nvPr/>
        </p:nvSpPr>
        <p:spPr>
          <a:xfrm>
            <a:off x="1319500" y="2543175"/>
            <a:ext cx="5180400" cy="205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 style={{...}}&gt;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FF0000"/>
                </a:solidFill>
                <a:latin typeface="Consolas"/>
                <a:ea typeface="Consolas"/>
                <a:cs typeface="Consolas"/>
                <a:sym typeface="Consolas"/>
              </a:rPr>
              <a:t>Image</a:t>
            </a:r>
            <a:endParaRPr>
              <a:solidFill>
                <a:srgbClr val="FF0000"/>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style={{width: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source={{uri: </a:t>
            </a:r>
            <a:r>
              <a:rPr lang="en">
                <a:solidFill>
                  <a:srgbClr val="93C47D"/>
                </a:solidFill>
                <a:latin typeface="Consolas"/>
                <a:ea typeface="Consolas"/>
                <a:cs typeface="Consolas"/>
                <a:sym typeface="Consolas"/>
              </a:rPr>
              <a:t>'https://d7um…..png'</a:t>
            </a:r>
            <a:r>
              <a:rPr lang="en">
                <a:solidFill>
                  <a:srgbClr val="FFFFFF"/>
                </a:solidFill>
                <a:latin typeface="Consolas"/>
                <a:ea typeface="Consolas"/>
                <a:cs typeface="Consolas"/>
                <a:sym typeface="Consolas"/>
              </a:rPr>
              <a:t>}} /&gt;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&lt;/</a:t>
            </a:r>
            <a:r>
              <a:rPr lang="en">
                <a:solidFill>
                  <a:srgbClr val="6FA8DC"/>
                </a:solidFill>
                <a:latin typeface="Consolas"/>
                <a:ea typeface="Consolas"/>
                <a:cs typeface="Consolas"/>
                <a:sym typeface="Consolas"/>
              </a:rPr>
              <a:t>View</a:t>
            </a:r>
            <a:r>
              <a:rPr lang="en">
                <a:solidFill>
                  <a:srgbClr val="FFFFFF"/>
                </a:solidFill>
                <a:latin typeface="Consolas"/>
                <a:ea typeface="Consolas"/>
                <a:cs typeface="Consolas"/>
                <a:sym typeface="Consolas"/>
              </a:rPr>
              <a:t>&gt;</a:t>
            </a:r>
            <a:endParaRPr>
              <a:solidFill>
                <a:srgbClr val="FFFFFF"/>
              </a:solidFill>
              <a:latin typeface="Consolas"/>
              <a:ea typeface="Consolas"/>
              <a:cs typeface="Consolas"/>
              <a:sym typeface="Consolas"/>
            </a:endParaRPr>
          </a:p>
        </p:txBody>
      </p:sp>
      <p:sp>
        <p:nvSpPr>
          <p:cNvPr id="310" name="Google Shape;310;p29"/>
          <p:cNvSpPr/>
          <p:nvPr/>
        </p:nvSpPr>
        <p:spPr>
          <a:xfrm>
            <a:off x="1792900" y="3263925"/>
            <a:ext cx="4169100" cy="637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0"/>
          <p:cNvSpPr txBox="1"/>
          <p:nvPr>
            <p:ph idx="4294967295" type="body"/>
          </p:nvPr>
        </p:nvSpPr>
        <p:spPr>
          <a:xfrm>
            <a:off x="230700" y="1415150"/>
            <a:ext cx="4442100" cy="11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Displays text</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Supports </a:t>
            </a:r>
            <a:r>
              <a:rPr lang="en" sz="1400">
                <a:solidFill>
                  <a:srgbClr val="FF0000"/>
                </a:solidFill>
              </a:rPr>
              <a:t>nesting</a:t>
            </a:r>
            <a:r>
              <a:rPr lang="en" sz="1400">
                <a:solidFill>
                  <a:srgbClr val="F3F3F3"/>
                </a:solidFill>
              </a:rPr>
              <a:t>, </a:t>
            </a:r>
            <a:r>
              <a:rPr lang="en" sz="1400">
                <a:solidFill>
                  <a:srgbClr val="00FF00"/>
                </a:solidFill>
              </a:rPr>
              <a:t>styling</a:t>
            </a:r>
            <a:r>
              <a:rPr lang="en" sz="1400">
                <a:solidFill>
                  <a:srgbClr val="F3F3F3"/>
                </a:solidFill>
              </a:rPr>
              <a:t> and </a:t>
            </a:r>
            <a:r>
              <a:rPr lang="en" sz="1400">
                <a:solidFill>
                  <a:srgbClr val="FFFF00"/>
                </a:solidFill>
              </a:rPr>
              <a:t>touch handling</a:t>
            </a:r>
            <a:endParaRPr sz="1400">
              <a:solidFill>
                <a:srgbClr val="FFFF00"/>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lnSpc>
                <a:spcPct val="100000"/>
              </a:lnSpc>
              <a:spcBef>
                <a:spcPts val="0"/>
              </a:spcBef>
              <a:spcAft>
                <a:spcPts val="0"/>
              </a:spcAft>
              <a:buNone/>
            </a:pPr>
            <a:r>
              <a:t/>
            </a:r>
            <a:endParaRPr sz="1400">
              <a:solidFill>
                <a:srgbClr val="F3F3F3"/>
              </a:solidFill>
            </a:endParaRPr>
          </a:p>
          <a:p>
            <a:pPr indent="0" lvl="0" marL="0" rtl="0" algn="l">
              <a:spcBef>
                <a:spcPts val="0"/>
              </a:spcBef>
              <a:spcAft>
                <a:spcPts val="1600"/>
              </a:spcAft>
              <a:buNone/>
            </a:pPr>
            <a:r>
              <a:t/>
            </a:r>
            <a:endParaRPr sz="1400"/>
          </a:p>
        </p:txBody>
      </p:sp>
      <p:pic>
        <p:nvPicPr>
          <p:cNvPr id="316" name="Google Shape;316;p30"/>
          <p:cNvPicPr preferRelativeResize="0"/>
          <p:nvPr/>
        </p:nvPicPr>
        <p:blipFill>
          <a:blip r:embed="rId3">
            <a:alphaModFix/>
          </a:blip>
          <a:stretch>
            <a:fillRect/>
          </a:stretch>
        </p:blipFill>
        <p:spPr>
          <a:xfrm>
            <a:off x="5946425" y="1471125"/>
            <a:ext cx="2389992" cy="2728574"/>
          </a:xfrm>
          <a:prstGeom prst="rect">
            <a:avLst/>
          </a:prstGeom>
          <a:noFill/>
          <a:ln>
            <a:noFill/>
          </a:ln>
        </p:spPr>
      </p:pic>
      <p:sp>
        <p:nvSpPr>
          <p:cNvPr id="317" name="Google Shape;317;p30"/>
          <p:cNvSpPr txBox="1"/>
          <p:nvPr/>
        </p:nvSpPr>
        <p:spPr>
          <a:xfrm>
            <a:off x="230700" y="2182375"/>
            <a:ext cx="5944500" cy="2388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808080"/>
                </a:solidFill>
                <a:latin typeface="Consolas"/>
                <a:ea typeface="Consolas"/>
                <a:cs typeface="Consolas"/>
                <a:sym typeface="Consolas"/>
              </a:rPr>
              <a:t>  &lt;</a:t>
            </a:r>
            <a:r>
              <a:rPr lang="en" sz="1200">
                <a:solidFill>
                  <a:srgbClr val="569CD6"/>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FFFF00"/>
                </a:solidFill>
                <a:latin typeface="Consolas"/>
                <a:ea typeface="Consolas"/>
                <a:cs typeface="Consolas"/>
                <a:sym typeface="Consolas"/>
              </a:rPr>
              <a:t>onPress</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alert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'Incredibly awesome!'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RN Workshop</a:t>
            </a:r>
            <a:endParaRPr sz="1200">
              <a:solidFill>
                <a:srgbClr val="D4D4D4"/>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color</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'red'</a:t>
            </a:r>
            <a:r>
              <a:rPr lang="en" sz="1200">
                <a:solidFill>
                  <a:srgbClr val="D4D4D4"/>
                </a:solidFill>
                <a:latin typeface="Consolas"/>
                <a:ea typeface="Consolas"/>
                <a:cs typeface="Consolas"/>
                <a:sym typeface="Consolas"/>
              </a:rPr>
              <a:t>, </a:t>
            </a:r>
            <a:r>
              <a:rPr lang="en" sz="1200">
                <a:solidFill>
                  <a:srgbClr val="CE9178"/>
                </a:solidFill>
                <a:latin typeface="Consolas"/>
                <a:ea typeface="Consolas"/>
                <a:cs typeface="Consolas"/>
                <a:sym typeface="Consolas"/>
              </a:rPr>
              <a:t>fontSize</a:t>
            </a:r>
            <a:r>
              <a:rPr lang="en" sz="1200">
                <a:solidFill>
                  <a:srgbClr val="D4D4D4"/>
                </a:solidFill>
                <a:latin typeface="Consolas"/>
                <a:ea typeface="Consolas"/>
                <a:cs typeface="Consolas"/>
                <a:sym typeface="Consolas"/>
              </a:rPr>
              <a:t>: </a:t>
            </a:r>
            <a:r>
              <a:rPr lang="en" sz="1200">
                <a:solidFill>
                  <a:srgbClr val="B5CEA8"/>
                </a:solidFill>
                <a:latin typeface="Consolas"/>
                <a:ea typeface="Consolas"/>
                <a:cs typeface="Consolas"/>
                <a:sym typeface="Consolas"/>
              </a:rPr>
              <a:t>20</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CE9178"/>
                </a:solidFill>
                <a:latin typeface="Consolas"/>
                <a:ea typeface="Consolas"/>
                <a:cs typeface="Consolas"/>
                <a:sym typeface="Consolas"/>
              </a:rPr>
              <a:t>' '</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is awesome?</a:t>
            </a:r>
            <a:endParaRPr sz="1200">
              <a:solidFill>
                <a:srgbClr val="D4D4D4"/>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a:p>
        </p:txBody>
      </p:sp>
      <p:sp>
        <p:nvSpPr>
          <p:cNvPr id="318" name="Google Shape;318;p30"/>
          <p:cNvSpPr/>
          <p:nvPr/>
        </p:nvSpPr>
        <p:spPr>
          <a:xfrm>
            <a:off x="469252" y="2535115"/>
            <a:ext cx="4843500" cy="16203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Basic Components: Text</a:t>
            </a:r>
            <a:endParaRPr>
              <a:solidFill>
                <a:srgbClr val="ADF5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Showing your image</a:t>
            </a:r>
            <a:endParaRPr sz="2800">
              <a:solidFill>
                <a:srgbClr val="ADF5DD"/>
              </a:solidFill>
            </a:endParaRPr>
          </a:p>
        </p:txBody>
      </p:sp>
      <p:sp>
        <p:nvSpPr>
          <p:cNvPr id="325" name="Google Shape;325;p31"/>
          <p:cNvSpPr txBox="1"/>
          <p:nvPr>
            <p:ph idx="1" type="body"/>
          </p:nvPr>
        </p:nvSpPr>
        <p:spPr>
          <a:xfrm>
            <a:off x="1297500" y="1186550"/>
            <a:ext cx="7038900" cy="336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a:t>
            </a:r>
            <a:r>
              <a:rPr lang="en" sz="1400"/>
              <a:t>Concepts:</a:t>
            </a:r>
            <a:endParaRPr sz="1400"/>
          </a:p>
          <a:p>
            <a:pPr indent="-317500" lvl="0" marL="457200" rtl="0" algn="l">
              <a:spcBef>
                <a:spcPts val="1600"/>
              </a:spcBef>
              <a:spcAft>
                <a:spcPts val="0"/>
              </a:spcAft>
              <a:buSzPts val="1400"/>
              <a:buChar char="●"/>
            </a:pPr>
            <a:r>
              <a:rPr lang="en" sz="1400"/>
              <a:t>View and Image Components</a:t>
            </a:r>
            <a:endParaRPr sz="1400"/>
          </a:p>
          <a:p>
            <a:pPr indent="-317500" lvl="0" marL="457200" rtl="0" algn="l">
              <a:spcBef>
                <a:spcPts val="0"/>
              </a:spcBef>
              <a:spcAft>
                <a:spcPts val="0"/>
              </a:spcAft>
              <a:buSzPts val="1400"/>
              <a:buChar char="●"/>
            </a:pPr>
            <a:r>
              <a:rPr lang="en" sz="1400"/>
              <a:t>State and Props</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Update the state that determines what screen to show</a:t>
            </a:r>
            <a:endParaRPr sz="1400"/>
          </a:p>
          <a:p>
            <a:pPr indent="-317500" lvl="0" marL="457200" rtl="0" algn="l">
              <a:spcBef>
                <a:spcPts val="0"/>
              </a:spcBef>
              <a:spcAft>
                <a:spcPts val="0"/>
              </a:spcAft>
              <a:buSzPts val="1400"/>
              <a:buAutoNum type="arabicPeriod"/>
            </a:pPr>
            <a:r>
              <a:rPr lang="en" sz="1400"/>
              <a:t>Display the image we took</a:t>
            </a:r>
            <a:endParaRPr sz="1400"/>
          </a:p>
          <a:p>
            <a:pPr indent="0" lvl="0" marL="0" rtl="0" algn="l">
              <a:spcBef>
                <a:spcPts val="1600"/>
              </a:spcBef>
              <a:spcAft>
                <a:spcPts val="0"/>
              </a:spcAft>
              <a:buNone/>
            </a:pPr>
            <a:r>
              <a:rPr lang="en" sz="1400" u="sng">
                <a:solidFill>
                  <a:schemeClr val="accent5"/>
                </a:solidFill>
                <a:hlinkClick r:id="rId3"/>
              </a:rPr>
              <a:t>Start coding on Expo from </a:t>
            </a:r>
            <a:r>
              <a:rPr lang="en" sz="1400" u="sng">
                <a:solidFill>
                  <a:schemeClr val="accent5"/>
                </a:solidFill>
                <a:hlinkClick r:id="rId4"/>
              </a:rPr>
              <a:t>here</a:t>
            </a:r>
            <a:endParaRPr sz="1400"/>
          </a:p>
          <a:p>
            <a:pPr indent="0" lvl="0" marL="0" rtl="0" algn="l">
              <a:spcBef>
                <a:spcPts val="0"/>
              </a:spcBef>
              <a:spcAft>
                <a:spcPts val="1600"/>
              </a:spcAft>
              <a:buNone/>
            </a:pPr>
            <a:r>
              <a:rPr lang="en" sz="1400" u="sng">
                <a:solidFill>
                  <a:schemeClr val="hlink"/>
                </a:solidFill>
                <a:hlinkClick r:id="rId5"/>
              </a:rPr>
              <a:t>See the changes on Github</a:t>
            </a:r>
            <a:endParaRPr sz="1400"/>
          </a:p>
        </p:txBody>
      </p:sp>
      <p:pic>
        <p:nvPicPr>
          <p:cNvPr id="326" name="Google Shape;326;p31"/>
          <p:cNvPicPr preferRelativeResize="0"/>
          <p:nvPr/>
        </p:nvPicPr>
        <p:blipFill rotWithShape="1">
          <a:blip r:embed="rId6">
            <a:alphaModFix/>
          </a:blip>
          <a:srcRect b="9999" l="4417" r="6701" t="0"/>
          <a:stretch/>
        </p:blipFill>
        <p:spPr>
          <a:xfrm>
            <a:off x="6455225" y="1358550"/>
            <a:ext cx="2002976" cy="32656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What are we building?</a:t>
            </a:r>
            <a:endParaRPr sz="2800">
              <a:solidFill>
                <a:srgbClr val="ADF5DD"/>
              </a:solidFill>
            </a:endParaRPr>
          </a:p>
        </p:txBody>
      </p:sp>
      <p:sp>
        <p:nvSpPr>
          <p:cNvPr id="144" name="Google Shape;144;p14"/>
          <p:cNvSpPr txBox="1"/>
          <p:nvPr>
            <p:ph idx="1" type="body"/>
          </p:nvPr>
        </p:nvSpPr>
        <p:spPr>
          <a:xfrm>
            <a:off x="1297500" y="1567550"/>
            <a:ext cx="47295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 Meme Creator App</a:t>
            </a:r>
            <a:endParaRPr/>
          </a:p>
          <a:p>
            <a:pPr indent="-317500" lvl="0" marL="457200" rtl="0" algn="l">
              <a:spcBef>
                <a:spcPts val="1600"/>
              </a:spcBef>
              <a:spcAft>
                <a:spcPts val="0"/>
              </a:spcAft>
              <a:buSzPts val="1400"/>
              <a:buAutoNum type="arabicPeriod"/>
            </a:pPr>
            <a:r>
              <a:rPr lang="en" sz="1400"/>
              <a:t>Take a picture</a:t>
            </a:r>
            <a:endParaRPr sz="1400"/>
          </a:p>
          <a:p>
            <a:pPr indent="-317500" lvl="0" marL="457200" rtl="0" algn="l">
              <a:spcBef>
                <a:spcPts val="0"/>
              </a:spcBef>
              <a:spcAft>
                <a:spcPts val="0"/>
              </a:spcAft>
              <a:buSzPts val="1400"/>
              <a:buAutoNum type="arabicPeriod"/>
            </a:pPr>
            <a:r>
              <a:rPr lang="en" sz="1400"/>
              <a:t>Add text</a:t>
            </a:r>
            <a:endParaRPr sz="1400"/>
          </a:p>
          <a:p>
            <a:pPr indent="-317500" lvl="0" marL="457200" rtl="0" algn="l">
              <a:spcBef>
                <a:spcPts val="0"/>
              </a:spcBef>
              <a:spcAft>
                <a:spcPts val="0"/>
              </a:spcAft>
              <a:buSzPts val="1400"/>
              <a:buAutoNum type="arabicPeriod"/>
            </a:pPr>
            <a:r>
              <a:rPr lang="en" sz="1400"/>
              <a:t>Save your meme</a:t>
            </a:r>
            <a:endParaRPr sz="1400"/>
          </a:p>
          <a:p>
            <a:pPr indent="-317500" lvl="0" marL="457200" rtl="0" algn="l">
              <a:spcBef>
                <a:spcPts val="0"/>
              </a:spcBef>
              <a:spcAft>
                <a:spcPts val="0"/>
              </a:spcAft>
              <a:buSzPts val="1400"/>
              <a:buAutoNum type="arabicPeriod"/>
            </a:pPr>
            <a:r>
              <a:rPr lang="en" sz="1400"/>
              <a:t>Impress your friends with your original dank memes!</a:t>
            </a:r>
            <a:r>
              <a:rPr lang="en" sz="1400"/>
              <a:t> </a:t>
            </a:r>
            <a:endParaRPr sz="1400"/>
          </a:p>
          <a:p>
            <a:pPr indent="0" lvl="0" marL="0" rtl="0" algn="l">
              <a:spcBef>
                <a:spcPts val="1600"/>
              </a:spcBef>
              <a:spcAft>
                <a:spcPts val="1600"/>
              </a:spcAft>
              <a:buNone/>
            </a:pPr>
            <a:r>
              <a:t/>
            </a:r>
            <a:endParaRPr/>
          </a:p>
        </p:txBody>
      </p:sp>
      <p:pic>
        <p:nvPicPr>
          <p:cNvPr id="145" name="Google Shape;145;p14"/>
          <p:cNvPicPr preferRelativeResize="0"/>
          <p:nvPr/>
        </p:nvPicPr>
        <p:blipFill>
          <a:blip r:embed="rId3">
            <a:alphaModFix/>
          </a:blip>
          <a:stretch>
            <a:fillRect/>
          </a:stretch>
        </p:blipFill>
        <p:spPr>
          <a:xfrm>
            <a:off x="6121675" y="612275"/>
            <a:ext cx="2443324" cy="4343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32"/>
          <p:cNvSpPr txBox="1"/>
          <p:nvPr>
            <p:ph idx="4294967295" type="body"/>
          </p:nvPr>
        </p:nvSpPr>
        <p:spPr>
          <a:xfrm>
            <a:off x="230700" y="1415150"/>
            <a:ext cx="7038900" cy="640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Let you customize your components</a:t>
            </a:r>
            <a:endParaRPr sz="1400">
              <a:solidFill>
                <a:srgbClr val="F3F3F3"/>
              </a:solidFill>
            </a:endParaRPr>
          </a:p>
          <a:p>
            <a:pPr indent="-304800" lvl="0" marL="457200" rtl="0" algn="l">
              <a:lnSpc>
                <a:spcPct val="100000"/>
              </a:lnSpc>
              <a:spcBef>
                <a:spcPts val="0"/>
              </a:spcBef>
              <a:spcAft>
                <a:spcPts val="0"/>
              </a:spcAft>
              <a:buClr>
                <a:srgbClr val="F3F3F3"/>
              </a:buClr>
              <a:buSzPts val="1200"/>
              <a:buFont typeface="Lato"/>
              <a:buChar char="●"/>
            </a:pPr>
            <a:r>
              <a:rPr lang="en" sz="1400"/>
              <a:t>We pull our styles out of our JSX, and into stylesheets*</a:t>
            </a:r>
            <a:endParaRPr/>
          </a:p>
        </p:txBody>
      </p:sp>
      <p:grpSp>
        <p:nvGrpSpPr>
          <p:cNvPr id="332" name="Google Shape;332;p32"/>
          <p:cNvGrpSpPr/>
          <p:nvPr/>
        </p:nvGrpSpPr>
        <p:grpSpPr>
          <a:xfrm>
            <a:off x="6158425" y="2441600"/>
            <a:ext cx="3107700" cy="1553700"/>
            <a:chOff x="6234625" y="2898800"/>
            <a:chExt cx="3107700" cy="1553700"/>
          </a:xfrm>
        </p:grpSpPr>
        <p:sp>
          <p:nvSpPr>
            <p:cNvPr id="333" name="Google Shape;333;p32"/>
            <p:cNvSpPr txBox="1"/>
            <p:nvPr/>
          </p:nvSpPr>
          <p:spPr>
            <a:xfrm>
              <a:off x="6234625" y="2898800"/>
              <a:ext cx="3107700" cy="15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34" name="Google Shape;334;p32"/>
            <p:cNvSpPr/>
            <p:nvPr/>
          </p:nvSpPr>
          <p:spPr>
            <a:xfrm>
              <a:off x="7222813" y="3569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2"/>
            <p:cNvSpPr/>
            <p:nvPr/>
          </p:nvSpPr>
          <p:spPr>
            <a:xfrm>
              <a:off x="7403588" y="3152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 name="Google Shape;336;p32"/>
          <p:cNvGrpSpPr/>
          <p:nvPr/>
        </p:nvGrpSpPr>
        <p:grpSpPr>
          <a:xfrm>
            <a:off x="3535450" y="2186300"/>
            <a:ext cx="2584500" cy="2421300"/>
            <a:chOff x="3540213" y="2643500"/>
            <a:chExt cx="2584500" cy="2421300"/>
          </a:xfrm>
        </p:grpSpPr>
        <p:sp>
          <p:nvSpPr>
            <p:cNvPr id="337" name="Google Shape;337;p32"/>
            <p:cNvSpPr txBox="1"/>
            <p:nvPr/>
          </p:nvSpPr>
          <p:spPr>
            <a:xfrm>
              <a:off x="3540213" y="2643500"/>
              <a:ext cx="2584500" cy="24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6B26B"/>
                  </a:solidFill>
                  <a:latin typeface="Consolas"/>
                  <a:ea typeface="Consolas"/>
                  <a:cs typeface="Consolas"/>
                  <a:sym typeface="Consolas"/>
                </a:rPr>
                <a:t>const</a:t>
              </a:r>
              <a:r>
                <a:rPr lang="en" sz="1300">
                  <a:solidFill>
                    <a:srgbClr val="FFFFFF"/>
                  </a:solidFill>
                  <a:latin typeface="Consolas"/>
                  <a:ea typeface="Consolas"/>
                  <a:cs typeface="Consolas"/>
                  <a:sym typeface="Consolas"/>
                </a:rPr>
                <a:t> </a:t>
              </a:r>
              <a:r>
                <a:rPr lang="en" sz="1300">
                  <a:solidFill>
                    <a:srgbClr val="A4C2F4"/>
                  </a:solidFill>
                  <a:latin typeface="Consolas"/>
                  <a:ea typeface="Consolas"/>
                  <a:cs typeface="Consolas"/>
                  <a:sym typeface="Consolas"/>
                </a:rPr>
                <a:t>styles</a:t>
              </a:r>
              <a:r>
                <a:rPr lang="en" sz="1300">
                  <a:solidFill>
                    <a:srgbClr val="FFFFFF"/>
                  </a:solidFill>
                  <a:latin typeface="Consolas"/>
                  <a:ea typeface="Consolas"/>
                  <a:cs typeface="Consolas"/>
                  <a:sym typeface="Consolas"/>
                </a:rPr>
                <a:t> = </a:t>
              </a:r>
              <a:r>
                <a:rPr lang="en" sz="1300">
                  <a:solidFill>
                    <a:srgbClr val="9FC5E8"/>
                  </a:solidFill>
                  <a:latin typeface="Consolas"/>
                  <a:ea typeface="Consolas"/>
                  <a:cs typeface="Consolas"/>
                  <a:sym typeface="Consolas"/>
                </a:rPr>
                <a:t>StyleSheet</a:t>
              </a:r>
              <a:r>
                <a:rPr lang="en" sz="1300">
                  <a:solidFill>
                    <a:srgbClr val="FFFFFF"/>
                  </a:solidFill>
                  <a:latin typeface="Consolas"/>
                  <a:ea typeface="Consolas"/>
                  <a:cs typeface="Consolas"/>
                  <a:sym typeface="Consolas"/>
                </a:rPr>
                <a:t>.create({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viewStyle: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imageStyle: {</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FFFFFF"/>
                  </a:solidFill>
                  <a:latin typeface="Consolas"/>
                  <a:ea typeface="Consolas"/>
                  <a:cs typeface="Consolas"/>
                  <a:sym typeface="Consolas"/>
                </a:rPr>
                <a:t>    height: </a:t>
              </a:r>
              <a:r>
                <a:rPr lang="en" sz="1300">
                  <a:solidFill>
                    <a:srgbClr val="D5A6BD"/>
                  </a:solidFill>
                  <a:latin typeface="Consolas"/>
                  <a:ea typeface="Consolas"/>
                  <a:cs typeface="Consolas"/>
                  <a:sym typeface="Consolas"/>
                </a:rPr>
                <a:t>150</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p:txBody>
        </p:sp>
        <p:sp>
          <p:nvSpPr>
            <p:cNvPr id="338" name="Google Shape;338;p32"/>
            <p:cNvSpPr/>
            <p:nvPr/>
          </p:nvSpPr>
          <p:spPr>
            <a:xfrm>
              <a:off x="3779113" y="3045250"/>
              <a:ext cx="886500" cy="230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p:nvPr/>
          </p:nvSpPr>
          <p:spPr>
            <a:xfrm>
              <a:off x="3779113" y="4046525"/>
              <a:ext cx="9873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2"/>
          <p:cNvSpPr txBox="1"/>
          <p:nvPr/>
        </p:nvSpPr>
        <p:spPr>
          <a:xfrm>
            <a:off x="5894375" y="2787425"/>
            <a:ext cx="6633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AC863"/>
                </a:solidFill>
              </a:rPr>
              <a:t>+</a:t>
            </a:r>
            <a:endParaRPr b="1" sz="3000">
              <a:solidFill>
                <a:srgbClr val="FAC863"/>
              </a:solidFill>
            </a:endParaRPr>
          </a:p>
        </p:txBody>
      </p:sp>
      <p:sp>
        <p:nvSpPr>
          <p:cNvPr id="341" name="Google Shape;341;p32"/>
          <p:cNvSpPr txBox="1"/>
          <p:nvPr/>
        </p:nvSpPr>
        <p:spPr>
          <a:xfrm>
            <a:off x="2757475" y="2798438"/>
            <a:ext cx="663300" cy="57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AC863"/>
                </a:solidFill>
              </a:rPr>
              <a:t>= </a:t>
            </a:r>
            <a:endParaRPr b="1" sz="3600">
              <a:solidFill>
                <a:srgbClr val="FAC863"/>
              </a:solidFill>
            </a:endParaRPr>
          </a:p>
        </p:txBody>
      </p:sp>
      <p:grpSp>
        <p:nvGrpSpPr>
          <p:cNvPr id="342" name="Google Shape;342;p32"/>
          <p:cNvGrpSpPr/>
          <p:nvPr/>
        </p:nvGrpSpPr>
        <p:grpSpPr>
          <a:xfrm>
            <a:off x="35400" y="2368550"/>
            <a:ext cx="3647700" cy="2056800"/>
            <a:chOff x="35400" y="2825750"/>
            <a:chExt cx="3647700" cy="2056800"/>
          </a:xfrm>
        </p:grpSpPr>
        <p:sp>
          <p:nvSpPr>
            <p:cNvPr id="343" name="Google Shape;343;p32"/>
            <p:cNvSpPr txBox="1"/>
            <p:nvPr/>
          </p:nvSpPr>
          <p:spPr>
            <a:xfrm>
              <a:off x="35400" y="2825750"/>
              <a:ext cx="3647700" cy="205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padding: </a:t>
              </a:r>
              <a:r>
                <a:rPr lang="en" sz="1300">
                  <a:solidFill>
                    <a:srgbClr val="D5A6BD"/>
                  </a:solidFill>
                  <a:latin typeface="Consolas"/>
                  <a:ea typeface="Consolas"/>
                  <a:cs typeface="Consolas"/>
                  <a:sym typeface="Consolas"/>
                </a:rPr>
                <a:t>20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alignItems: </a:t>
              </a:r>
              <a:r>
                <a:rPr lang="en" sz="1300">
                  <a:solidFill>
                    <a:srgbClr val="93C47D"/>
                  </a:solidFill>
                  <a:latin typeface="Consolas"/>
                  <a:ea typeface="Consolas"/>
                  <a:cs typeface="Consolas"/>
                  <a:sym typeface="Consolas"/>
                </a:rPr>
                <a:t>'center'</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marginTop: </a:t>
              </a:r>
              <a:r>
                <a:rPr lang="en" sz="1300">
                  <a:solidFill>
                    <a:srgbClr val="D5A6BD"/>
                  </a:solidFill>
                  <a:latin typeface="Consolas"/>
                  <a:ea typeface="Consolas"/>
                  <a:cs typeface="Consolas"/>
                  <a:sym typeface="Consolas"/>
                </a:rPr>
                <a:t>100</a:t>
              </a:r>
              <a:endParaRPr sz="1300">
                <a:solidFill>
                  <a:srgbClr val="D5A6BD"/>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style={{width: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height: </a:t>
              </a:r>
              <a:r>
                <a:rPr lang="en" sz="1300">
                  <a:solidFill>
                    <a:srgbClr val="D5A6BD"/>
                  </a:solidFill>
                  <a:latin typeface="Consolas"/>
                  <a:ea typeface="Consolas"/>
                  <a:cs typeface="Consolas"/>
                  <a:sym typeface="Consolas"/>
                </a:rPr>
                <a:t>150</a:t>
              </a:r>
              <a:r>
                <a:rPr lang="en" sz="1300">
                  <a:solidFill>
                    <a:srgbClr val="FFFFFF"/>
                  </a:solidFill>
                  <a:latin typeface="Consolas"/>
                  <a:ea typeface="Consolas"/>
                  <a:cs typeface="Consolas"/>
                  <a:sym typeface="Consolas"/>
                </a:rPr>
                <a: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44" name="Google Shape;344;p32"/>
            <p:cNvSpPr/>
            <p:nvPr/>
          </p:nvSpPr>
          <p:spPr>
            <a:xfrm>
              <a:off x="1027125" y="4144525"/>
              <a:ext cx="24699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2"/>
            <p:cNvSpPr/>
            <p:nvPr/>
          </p:nvSpPr>
          <p:spPr>
            <a:xfrm>
              <a:off x="466825" y="3139550"/>
              <a:ext cx="1916700" cy="6516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 name="Google Shape;346;p32"/>
          <p:cNvSpPr txBox="1"/>
          <p:nvPr/>
        </p:nvSpPr>
        <p:spPr>
          <a:xfrm>
            <a:off x="6881825" y="4836200"/>
            <a:ext cx="22623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*refer to slide notes for details</a:t>
            </a:r>
            <a:endParaRPr sz="1200">
              <a:solidFill>
                <a:schemeClr val="lt1"/>
              </a:solidFill>
            </a:endParaRPr>
          </a:p>
        </p:txBody>
      </p:sp>
      <p:sp>
        <p:nvSpPr>
          <p:cNvPr id="347" name="Google Shape;347;p32"/>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Styles: Basics</a:t>
            </a:r>
            <a:endParaRPr>
              <a:solidFill>
                <a:srgbClr val="ADF5D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
                                        <p:tgtEl>
                                          <p:spTgt spid="332"/>
                                        </p:tgtEl>
                                      </p:cBhvr>
                                    </p:animEffect>
                                  </p:childTnLst>
                                </p:cTn>
                              </p:par>
                              <p:par>
                                <p:cTn fill="hold" nodeType="with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
                                        <p:tgtEl>
                                          <p:spTgt spid="3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33"/>
          <p:cNvSpPr txBox="1"/>
          <p:nvPr>
            <p:ph idx="4294967295" type="title"/>
          </p:nvPr>
        </p:nvSpPr>
        <p:spPr>
          <a:xfrm>
            <a:off x="222613" y="3417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Styles: </a:t>
            </a:r>
            <a:r>
              <a:rPr lang="en">
                <a:solidFill>
                  <a:srgbClr val="ADF5DD"/>
                </a:solidFill>
              </a:rPr>
              <a:t>Stylesheets</a:t>
            </a:r>
            <a:endParaRPr>
              <a:solidFill>
                <a:srgbClr val="ADF5DD"/>
              </a:solidFill>
            </a:endParaRPr>
          </a:p>
        </p:txBody>
      </p:sp>
      <p:sp>
        <p:nvSpPr>
          <p:cNvPr id="353" name="Google Shape;353;p33"/>
          <p:cNvSpPr txBox="1"/>
          <p:nvPr>
            <p:ph idx="4294967295" type="body"/>
          </p:nvPr>
        </p:nvSpPr>
        <p:spPr>
          <a:xfrm>
            <a:off x="238488" y="1425238"/>
            <a:ext cx="2720700" cy="172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F3F3F3"/>
                </a:solidFill>
              </a:rPr>
              <a:t>Why Stylesheets?</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Makes code readable</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Reusable</a:t>
            </a:r>
            <a:endParaRPr sz="1400">
              <a:solidFill>
                <a:srgbClr val="F3F3F3"/>
              </a:solidFill>
            </a:endParaRPr>
          </a:p>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Easier to maintain</a:t>
            </a:r>
            <a:endParaRPr sz="1400"/>
          </a:p>
        </p:txBody>
      </p:sp>
      <p:grpSp>
        <p:nvGrpSpPr>
          <p:cNvPr id="354" name="Google Shape;354;p33"/>
          <p:cNvGrpSpPr/>
          <p:nvPr/>
        </p:nvGrpSpPr>
        <p:grpSpPr>
          <a:xfrm>
            <a:off x="2987300" y="1579875"/>
            <a:ext cx="2838300" cy="2421300"/>
            <a:chOff x="3285738" y="2643500"/>
            <a:chExt cx="2838300" cy="2421300"/>
          </a:xfrm>
        </p:grpSpPr>
        <p:sp>
          <p:nvSpPr>
            <p:cNvPr id="355" name="Google Shape;355;p33"/>
            <p:cNvSpPr txBox="1"/>
            <p:nvPr/>
          </p:nvSpPr>
          <p:spPr>
            <a:xfrm>
              <a:off x="3285738" y="2643500"/>
              <a:ext cx="2838300" cy="242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a:t>
              </a:r>
              <a:r>
                <a:rPr lang="en">
                  <a:solidFill>
                    <a:srgbClr val="A4C2F4"/>
                  </a:solidFill>
                  <a:latin typeface="Consolas"/>
                  <a:ea typeface="Consolas"/>
                  <a:cs typeface="Consolas"/>
                  <a:sym typeface="Consolas"/>
                </a:rPr>
                <a:t>styles</a:t>
              </a:r>
              <a:r>
                <a:rPr lang="en">
                  <a:solidFill>
                    <a:srgbClr val="FFFFFF"/>
                  </a:solidFill>
                  <a:latin typeface="Consolas"/>
                  <a:ea typeface="Consolas"/>
                  <a:cs typeface="Consolas"/>
                  <a:sym typeface="Consolas"/>
                </a:rPr>
                <a:t> = </a:t>
              </a:r>
              <a:r>
                <a:rPr lang="en">
                  <a:solidFill>
                    <a:srgbClr val="9FC5E8"/>
                  </a:solidFill>
                  <a:latin typeface="Consolas"/>
                  <a:ea typeface="Consolas"/>
                  <a:cs typeface="Consolas"/>
                  <a:sym typeface="Consolas"/>
                </a:rPr>
                <a:t>StyleSheet</a:t>
              </a:r>
              <a:r>
                <a:rPr lang="en">
                  <a:solidFill>
                    <a:srgbClr val="FFFFFF"/>
                  </a:solidFill>
                  <a:latin typeface="Consolas"/>
                  <a:ea typeface="Consolas"/>
                  <a:cs typeface="Consolas"/>
                  <a:sym typeface="Consolas"/>
                </a:rPr>
                <a:t>.create({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viewStyle: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padding: </a:t>
              </a:r>
              <a:r>
                <a:rPr lang="en">
                  <a:solidFill>
                    <a:srgbClr val="D5A6BD"/>
                  </a:solidFill>
                  <a:latin typeface="Consolas"/>
                  <a:ea typeface="Consolas"/>
                  <a:cs typeface="Consolas"/>
                  <a:sym typeface="Consolas"/>
                </a:rPr>
                <a:t>20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alignItems: </a:t>
              </a:r>
              <a:r>
                <a:rPr lang="en">
                  <a:solidFill>
                    <a:srgbClr val="93C47D"/>
                  </a:solidFill>
                  <a:latin typeface="Consolas"/>
                  <a:ea typeface="Consolas"/>
                  <a:cs typeface="Consolas"/>
                  <a:sym typeface="Consolas"/>
                </a:rPr>
                <a:t>‘center’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marginTop: </a:t>
              </a:r>
              <a:r>
                <a:rPr lang="en">
                  <a:solidFill>
                    <a:srgbClr val="D5A6BD"/>
                  </a:solidFill>
                  <a:latin typeface="Consolas"/>
                  <a:ea typeface="Consolas"/>
                  <a:cs typeface="Consolas"/>
                  <a:sym typeface="Consolas"/>
                </a:rPr>
                <a:t>100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imageStyle: {</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width: </a:t>
              </a:r>
              <a:r>
                <a:rPr lang="en">
                  <a:solidFill>
                    <a:srgbClr val="D5A6BD"/>
                  </a:solidFill>
                  <a:latin typeface="Consolas"/>
                  <a:ea typeface="Consolas"/>
                  <a:cs typeface="Consolas"/>
                  <a:sym typeface="Consolas"/>
                </a:rPr>
                <a:t>150</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a:solidFill>
                    <a:srgbClr val="FFFFFF"/>
                  </a:solidFill>
                  <a:latin typeface="Consolas"/>
                  <a:ea typeface="Consolas"/>
                  <a:cs typeface="Consolas"/>
                  <a:sym typeface="Consolas"/>
                </a:rPr>
                <a:t>    height: </a:t>
              </a:r>
              <a:r>
                <a:rPr lang="en">
                  <a:solidFill>
                    <a:srgbClr val="D5A6BD"/>
                  </a:solidFill>
                  <a:latin typeface="Consolas"/>
                  <a:ea typeface="Consolas"/>
                  <a:cs typeface="Consolas"/>
                  <a:sym typeface="Consolas"/>
                </a:rPr>
                <a:t>150</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356" name="Google Shape;356;p33"/>
            <p:cNvSpPr/>
            <p:nvPr/>
          </p:nvSpPr>
          <p:spPr>
            <a:xfrm>
              <a:off x="3561588" y="4062025"/>
              <a:ext cx="10257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 name="Google Shape;357;p33"/>
          <p:cNvSpPr/>
          <p:nvPr/>
        </p:nvSpPr>
        <p:spPr>
          <a:xfrm>
            <a:off x="3259825" y="1969550"/>
            <a:ext cx="1024800" cy="2322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8" name="Google Shape;358;p33"/>
          <p:cNvGrpSpPr/>
          <p:nvPr/>
        </p:nvGrpSpPr>
        <p:grpSpPr>
          <a:xfrm>
            <a:off x="5837750" y="1716113"/>
            <a:ext cx="3107700" cy="1553700"/>
            <a:chOff x="6234625" y="4041800"/>
            <a:chExt cx="3107700" cy="1553700"/>
          </a:xfrm>
        </p:grpSpPr>
        <p:sp>
          <p:nvSpPr>
            <p:cNvPr id="359" name="Google Shape;359;p33"/>
            <p:cNvSpPr txBox="1"/>
            <p:nvPr/>
          </p:nvSpPr>
          <p:spPr>
            <a:xfrm>
              <a:off x="6234625" y="4041800"/>
              <a:ext cx="3107700" cy="155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 style={styles.viewStyle}&gt;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&lt;</a:t>
              </a:r>
              <a:r>
                <a:rPr lang="en" sz="1300">
                  <a:solidFill>
                    <a:srgbClr val="FF0000"/>
                  </a:solidFill>
                  <a:latin typeface="Consolas"/>
                  <a:ea typeface="Consolas"/>
                  <a:cs typeface="Consolas"/>
                  <a:sym typeface="Consolas"/>
                </a:rPr>
                <a:t>Image</a:t>
              </a:r>
              <a:endParaRPr sz="1300">
                <a:solidFill>
                  <a:srgbClr val="FF0000"/>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style={styles.imageStyle}</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    source={{uri: </a:t>
              </a:r>
              <a:r>
                <a:rPr lang="en" sz="1300">
                  <a:solidFill>
                    <a:srgbClr val="93C47D"/>
                  </a:solidFill>
                  <a:latin typeface="Consolas"/>
                  <a:ea typeface="Consolas"/>
                  <a:cs typeface="Consolas"/>
                  <a:sym typeface="Consolas"/>
                </a:rPr>
                <a:t>'…'</a:t>
              </a:r>
              <a:r>
                <a:rPr lang="en" sz="1300">
                  <a:solidFill>
                    <a:srgbClr val="FFFFFF"/>
                  </a:solidFill>
                  <a:latin typeface="Consolas"/>
                  <a:ea typeface="Consolas"/>
                  <a:cs typeface="Consolas"/>
                  <a:sym typeface="Consolas"/>
                </a:rPr>
                <a:t>}} /&gt;</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rPr lang="en" sz="1300">
                  <a:solidFill>
                    <a:srgbClr val="FFFFFF"/>
                  </a:solidFill>
                  <a:latin typeface="Consolas"/>
                  <a:ea typeface="Consolas"/>
                  <a:cs typeface="Consolas"/>
                  <a:sym typeface="Consolas"/>
                </a:rPr>
                <a:t>&lt;/</a:t>
              </a:r>
              <a:r>
                <a:rPr lang="en" sz="1300">
                  <a:solidFill>
                    <a:srgbClr val="6FA8DC"/>
                  </a:solidFill>
                  <a:latin typeface="Consolas"/>
                  <a:ea typeface="Consolas"/>
                  <a:cs typeface="Consolas"/>
                  <a:sym typeface="Consolas"/>
                </a:rPr>
                <a:t>View</a:t>
              </a:r>
              <a:r>
                <a:rPr lang="en" sz="1300">
                  <a:solidFill>
                    <a:srgbClr val="FFFFFF"/>
                  </a:solidFill>
                  <a:latin typeface="Consolas"/>
                  <a:ea typeface="Consolas"/>
                  <a:cs typeface="Consolas"/>
                  <a:sym typeface="Consolas"/>
                </a:rPr>
                <a:t>&gt;</a:t>
              </a:r>
              <a:endParaRPr sz="1300">
                <a:solidFill>
                  <a:srgbClr val="FFFFFF"/>
                </a:solidFill>
                <a:latin typeface="Consolas"/>
                <a:ea typeface="Consolas"/>
                <a:cs typeface="Consolas"/>
                <a:sym typeface="Consolas"/>
              </a:endParaRPr>
            </a:p>
          </p:txBody>
        </p:sp>
        <p:sp>
          <p:nvSpPr>
            <p:cNvPr id="360" name="Google Shape;360;p33"/>
            <p:cNvSpPr/>
            <p:nvPr/>
          </p:nvSpPr>
          <p:spPr>
            <a:xfrm>
              <a:off x="7222813" y="4712650"/>
              <a:ext cx="1740600" cy="230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3"/>
            <p:cNvSpPr/>
            <p:nvPr/>
          </p:nvSpPr>
          <p:spPr>
            <a:xfrm>
              <a:off x="7403588" y="4295550"/>
              <a:ext cx="1654200" cy="2649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34"/>
          <p:cNvSpPr txBox="1"/>
          <p:nvPr>
            <p:ph idx="4294967295" type="body"/>
          </p:nvPr>
        </p:nvSpPr>
        <p:spPr>
          <a:xfrm>
            <a:off x="230700" y="1415150"/>
            <a:ext cx="4752600" cy="1147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F3F3F3"/>
              </a:buClr>
              <a:buSzPts val="1400"/>
              <a:buFont typeface="Lato"/>
              <a:buChar char="●"/>
            </a:pPr>
            <a:r>
              <a:rPr lang="en" sz="1400">
                <a:solidFill>
                  <a:srgbClr val="F3F3F3"/>
                </a:solidFill>
              </a:rPr>
              <a:t>Input text in App via keyboard</a:t>
            </a:r>
            <a:endParaRPr sz="1400"/>
          </a:p>
        </p:txBody>
      </p:sp>
      <p:pic>
        <p:nvPicPr>
          <p:cNvPr id="367" name="Google Shape;367;p34"/>
          <p:cNvPicPr preferRelativeResize="0"/>
          <p:nvPr/>
        </p:nvPicPr>
        <p:blipFill>
          <a:blip r:embed="rId3">
            <a:alphaModFix/>
          </a:blip>
          <a:stretch>
            <a:fillRect/>
          </a:stretch>
        </p:blipFill>
        <p:spPr>
          <a:xfrm>
            <a:off x="5868025" y="1796150"/>
            <a:ext cx="2471475" cy="1958100"/>
          </a:xfrm>
          <a:prstGeom prst="rect">
            <a:avLst/>
          </a:prstGeom>
          <a:noFill/>
          <a:ln>
            <a:noFill/>
          </a:ln>
        </p:spPr>
      </p:pic>
      <p:sp>
        <p:nvSpPr>
          <p:cNvPr id="368" name="Google Shape;368;p34"/>
          <p:cNvSpPr txBox="1"/>
          <p:nvPr/>
        </p:nvSpPr>
        <p:spPr>
          <a:xfrm>
            <a:off x="224200" y="2020025"/>
            <a:ext cx="4752600" cy="231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569CD6"/>
                </a:solidFill>
                <a:latin typeface="Consolas"/>
                <a:ea typeface="Consolas"/>
                <a:cs typeface="Consolas"/>
                <a:sym typeface="Consolas"/>
              </a:rPr>
              <a:t>TextInput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00FF00"/>
                </a:solidFill>
                <a:latin typeface="Consolas"/>
                <a:ea typeface="Consolas"/>
                <a:cs typeface="Consolas"/>
                <a:sym typeface="Consolas"/>
              </a:rPr>
              <a:t>onChangeText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569CD6"/>
                </a:solidFill>
                <a:latin typeface="Consolas"/>
                <a:ea typeface="Consolas"/>
                <a:cs typeface="Consolas"/>
                <a:sym typeface="Consolas"/>
              </a:rPr>
              <a:t>=&gt; this</a:t>
            </a:r>
            <a:r>
              <a:rPr lang="en" sz="1200">
                <a:solidFill>
                  <a:srgbClr val="D4D4D4"/>
                </a:solidFill>
                <a:latin typeface="Consolas"/>
                <a:ea typeface="Consolas"/>
                <a:cs typeface="Consolas"/>
                <a:sym typeface="Consolas"/>
              </a:rPr>
              <a:t>.</a:t>
            </a:r>
            <a:r>
              <a:rPr lang="en" sz="1200">
                <a:solidFill>
                  <a:srgbClr val="DCDCAA"/>
                </a:solidFill>
                <a:latin typeface="Consolas"/>
                <a:ea typeface="Consolas"/>
                <a:cs typeface="Consolas"/>
                <a:sym typeface="Consolas"/>
              </a:rPr>
              <a:t>setState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value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endParaRPr sz="1200">
              <a:solidFill>
                <a:srgbClr val="569CD6"/>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D4D4D4"/>
                </a:solidFill>
                <a:latin typeface="Consolas"/>
                <a:ea typeface="Consolas"/>
                <a:cs typeface="Consolas"/>
                <a:sym typeface="Consolas"/>
              </a:rPr>
              <a:t>  </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D4D4D4"/>
                </a:solidFill>
                <a:latin typeface="Consolas"/>
                <a:ea typeface="Consolas"/>
                <a:cs typeface="Consolas"/>
                <a:sym typeface="Consolas"/>
              </a:rPr>
              <a:t> </a:t>
            </a:r>
            <a:r>
              <a:rPr lang="en" sz="1200">
                <a:solidFill>
                  <a:srgbClr val="9CDCFE"/>
                </a:solidFill>
                <a:latin typeface="Consolas"/>
                <a:ea typeface="Consolas"/>
                <a:cs typeface="Consolas"/>
                <a:sym typeface="Consolas"/>
              </a:rPr>
              <a:t>style</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CE9178"/>
                </a:solidFill>
                <a:latin typeface="Consolas"/>
                <a:ea typeface="Consolas"/>
                <a:cs typeface="Consolas"/>
                <a:sym typeface="Consolas"/>
              </a:rPr>
              <a:t>...</a:t>
            </a:r>
            <a:r>
              <a:rPr lang="en" sz="1200">
                <a:solidFill>
                  <a:srgbClr val="D4D4D4"/>
                </a:solidFill>
                <a:latin typeface="Consolas"/>
                <a:ea typeface="Consolas"/>
                <a:cs typeface="Consolas"/>
                <a:sym typeface="Consolas"/>
              </a:rPr>
              <a: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&gt;</a:t>
            </a:r>
            <a:r>
              <a:rPr lang="en" sz="1200">
                <a:solidFill>
                  <a:srgbClr val="569CD6"/>
                </a:solidFill>
                <a:latin typeface="Consolas"/>
                <a:ea typeface="Consolas"/>
                <a:cs typeface="Consolas"/>
                <a:sym typeface="Consolas"/>
              </a:rPr>
              <a:t>{this</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state</a:t>
            </a:r>
            <a:r>
              <a:rPr lang="en" sz="1200">
                <a:solidFill>
                  <a:srgbClr val="D4D4D4"/>
                </a:solidFill>
                <a:latin typeface="Consolas"/>
                <a:ea typeface="Consolas"/>
                <a:cs typeface="Consolas"/>
                <a:sym typeface="Consolas"/>
              </a:rPr>
              <a:t>.</a:t>
            </a:r>
            <a:r>
              <a:rPr lang="en" sz="1200">
                <a:solidFill>
                  <a:srgbClr val="9CDCFE"/>
                </a:solidFill>
                <a:latin typeface="Consolas"/>
                <a:ea typeface="Consolas"/>
                <a:cs typeface="Consolas"/>
                <a:sym typeface="Consolas"/>
              </a:rPr>
              <a:t>text</a:t>
            </a:r>
            <a:r>
              <a:rPr lang="en" sz="1200">
                <a:solidFill>
                  <a:srgbClr val="569CD6"/>
                </a:solidFill>
                <a:latin typeface="Consolas"/>
                <a:ea typeface="Consolas"/>
                <a:cs typeface="Consolas"/>
                <a:sym typeface="Consolas"/>
              </a:rPr>
              <a:t>}</a:t>
            </a:r>
            <a:r>
              <a:rPr lang="en" sz="1200">
                <a:solidFill>
                  <a:srgbClr val="808080"/>
                </a:solidFill>
                <a:latin typeface="Consolas"/>
                <a:ea typeface="Consolas"/>
                <a:cs typeface="Consolas"/>
                <a:sym typeface="Consolas"/>
              </a:rPr>
              <a:t>&lt;/</a:t>
            </a:r>
            <a:r>
              <a:rPr lang="en" sz="1200">
                <a:solidFill>
                  <a:srgbClr val="FF0000"/>
                </a:solidFill>
                <a:latin typeface="Consolas"/>
                <a:ea typeface="Consolas"/>
                <a:cs typeface="Consolas"/>
                <a:sym typeface="Consolas"/>
              </a:rPr>
              <a:t>Text</a:t>
            </a:r>
            <a:r>
              <a:rPr lang="en" sz="1200">
                <a:solidFill>
                  <a:srgbClr val="808080"/>
                </a:solidFill>
                <a:latin typeface="Consolas"/>
                <a:ea typeface="Consolas"/>
                <a:cs typeface="Consolas"/>
                <a:sym typeface="Consolas"/>
              </a:rPr>
              <a:t>&gt;</a:t>
            </a:r>
            <a:endParaRPr sz="1200">
              <a:solidFill>
                <a:srgbClr val="808080"/>
              </a:solidFill>
              <a:latin typeface="Consolas"/>
              <a:ea typeface="Consolas"/>
              <a:cs typeface="Consolas"/>
              <a:sym typeface="Consolas"/>
            </a:endParaRPr>
          </a:p>
          <a:p>
            <a:pPr indent="0" lvl="0" marL="0" rtl="0" algn="l">
              <a:lnSpc>
                <a:spcPct val="150000"/>
              </a:lnSpc>
              <a:spcBef>
                <a:spcPts val="0"/>
              </a:spcBef>
              <a:spcAft>
                <a:spcPts val="0"/>
              </a:spcAft>
              <a:buNone/>
            </a:pPr>
            <a:r>
              <a:rPr lang="en" sz="1200">
                <a:solidFill>
                  <a:srgbClr val="FFFFFF"/>
                </a:solidFill>
                <a:latin typeface="Consolas"/>
                <a:ea typeface="Consolas"/>
                <a:cs typeface="Consolas"/>
                <a:sym typeface="Consolas"/>
              </a:rPr>
              <a:t>&lt;/</a:t>
            </a:r>
            <a:r>
              <a:rPr lang="en" sz="1200">
                <a:solidFill>
                  <a:srgbClr val="569CD6"/>
                </a:solidFill>
                <a:latin typeface="Consolas"/>
                <a:ea typeface="Consolas"/>
                <a:cs typeface="Consolas"/>
                <a:sym typeface="Consolas"/>
              </a:rPr>
              <a:t>View</a:t>
            </a:r>
            <a:r>
              <a:rPr lang="en" sz="1200">
                <a:solidFill>
                  <a:srgbClr val="FFFFFF"/>
                </a:solidFill>
                <a:latin typeface="Consolas"/>
                <a:ea typeface="Consolas"/>
                <a:cs typeface="Consolas"/>
                <a:sym typeface="Consolas"/>
              </a:rPr>
              <a:t>&gt;</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p:txBody>
      </p:sp>
      <p:sp>
        <p:nvSpPr>
          <p:cNvPr id="369" name="Google Shape;369;p34"/>
          <p:cNvSpPr/>
          <p:nvPr/>
        </p:nvSpPr>
        <p:spPr>
          <a:xfrm>
            <a:off x="459300" y="2351925"/>
            <a:ext cx="4111200" cy="13674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Basic Components: TextInput</a:t>
            </a:r>
            <a:endParaRPr>
              <a:solidFill>
                <a:srgbClr val="ADF5DD"/>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Adding Text to your Meme</a:t>
            </a:r>
            <a:endParaRPr sz="2800">
              <a:solidFill>
                <a:srgbClr val="ADF5DD"/>
              </a:solidFill>
            </a:endParaRPr>
          </a:p>
        </p:txBody>
      </p:sp>
      <p:sp>
        <p:nvSpPr>
          <p:cNvPr id="376" name="Google Shape;376;p35"/>
          <p:cNvSpPr txBox="1"/>
          <p:nvPr>
            <p:ph idx="1" type="body"/>
          </p:nvPr>
        </p:nvSpPr>
        <p:spPr>
          <a:xfrm>
            <a:off x="1297500" y="1186550"/>
            <a:ext cx="70389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Concepts:</a:t>
            </a:r>
            <a:endParaRPr sz="1400"/>
          </a:p>
          <a:p>
            <a:pPr indent="-317500" lvl="0" marL="457200" rtl="0" algn="l">
              <a:spcBef>
                <a:spcPts val="1600"/>
              </a:spcBef>
              <a:spcAft>
                <a:spcPts val="0"/>
              </a:spcAft>
              <a:buSzPts val="1400"/>
              <a:buChar char="●"/>
            </a:pPr>
            <a:r>
              <a:rPr lang="en" sz="1400"/>
              <a:t>Styling</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Change Image to ImageBackground</a:t>
            </a:r>
            <a:endParaRPr sz="1400"/>
          </a:p>
          <a:p>
            <a:pPr indent="-317500" lvl="0" marL="457200" rtl="0" algn="l">
              <a:spcBef>
                <a:spcPts val="0"/>
              </a:spcBef>
              <a:spcAft>
                <a:spcPts val="0"/>
              </a:spcAft>
              <a:buSzPts val="1400"/>
              <a:buAutoNum type="arabicPeriod"/>
            </a:pPr>
            <a:r>
              <a:rPr lang="en" sz="1400"/>
              <a:t>Add two text fields on our image + styles</a:t>
            </a:r>
            <a:endParaRPr sz="1400"/>
          </a:p>
          <a:p>
            <a:pPr indent="0" lvl="0" marL="0" rtl="0" algn="l">
              <a:spcBef>
                <a:spcPts val="1600"/>
              </a:spcBef>
              <a:spcAft>
                <a:spcPts val="0"/>
              </a:spcAft>
              <a:buNone/>
            </a:pPr>
            <a:r>
              <a:rPr lang="en" sz="1400" u="sng">
                <a:solidFill>
                  <a:schemeClr val="accent5"/>
                </a:solidFill>
                <a:hlinkClick r:id="rId3"/>
              </a:rPr>
              <a:t>Start coding on </a:t>
            </a:r>
            <a:r>
              <a:rPr lang="en" sz="1400" u="sng">
                <a:solidFill>
                  <a:schemeClr val="accent5"/>
                </a:solidFill>
                <a:hlinkClick r:id="rId4"/>
              </a:rPr>
              <a:t>Expo</a:t>
            </a:r>
            <a:r>
              <a:rPr lang="en" sz="1400" u="sng">
                <a:solidFill>
                  <a:schemeClr val="accent5"/>
                </a:solidFill>
                <a:hlinkClick r:id="rId5"/>
              </a:rPr>
              <a:t> from here</a:t>
            </a:r>
            <a:endParaRPr i="1" sz="1400"/>
          </a:p>
          <a:p>
            <a:pPr indent="0" lvl="0" marL="0" rtl="0" algn="l">
              <a:spcBef>
                <a:spcPts val="0"/>
              </a:spcBef>
              <a:spcAft>
                <a:spcPts val="1600"/>
              </a:spcAft>
              <a:buNone/>
            </a:pPr>
            <a:r>
              <a:rPr lang="en" sz="1400" u="sng">
                <a:solidFill>
                  <a:schemeClr val="hlink"/>
                </a:solidFill>
                <a:hlinkClick r:id="rId6"/>
              </a:rPr>
              <a:t>See the changes on Github</a:t>
            </a:r>
            <a:endParaRPr i="1" sz="1400"/>
          </a:p>
        </p:txBody>
      </p:sp>
      <p:pic>
        <p:nvPicPr>
          <p:cNvPr id="377" name="Google Shape;377;p35"/>
          <p:cNvPicPr preferRelativeResize="0"/>
          <p:nvPr/>
        </p:nvPicPr>
        <p:blipFill>
          <a:blip r:embed="rId7">
            <a:alphaModFix/>
          </a:blip>
          <a:stretch>
            <a:fillRect/>
          </a:stretch>
        </p:blipFill>
        <p:spPr>
          <a:xfrm>
            <a:off x="6396500" y="1297200"/>
            <a:ext cx="2011484" cy="3576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6"/>
          <p:cNvSpPr txBox="1"/>
          <p:nvPr/>
        </p:nvSpPr>
        <p:spPr>
          <a:xfrm>
            <a:off x="1297500" y="2587250"/>
            <a:ext cx="5946900" cy="203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6B26B"/>
                </a:solidFill>
                <a:latin typeface="Consolas"/>
                <a:ea typeface="Consolas"/>
                <a:cs typeface="Consolas"/>
                <a:sym typeface="Consolas"/>
              </a:rPr>
              <a:t>const</a:t>
            </a:r>
            <a:r>
              <a:rPr lang="en">
                <a:solidFill>
                  <a:srgbClr val="FFFFFF"/>
                </a:solidFill>
                <a:latin typeface="Consolas"/>
                <a:ea typeface="Consolas"/>
                <a:cs typeface="Consolas"/>
                <a:sym typeface="Consolas"/>
              </a:rPr>
              <a:t> result = await takeSnapshotAsync (this.ref,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format</a:t>
            </a:r>
            <a:r>
              <a:rPr lang="en">
                <a:solidFill>
                  <a:srgbClr val="FFFFFF"/>
                </a:solidFill>
                <a:latin typeface="Consolas"/>
                <a:ea typeface="Consolas"/>
                <a:cs typeface="Consolas"/>
                <a:sym typeface="Consolas"/>
              </a:rPr>
              <a:t>: 'png',</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B4A7D6"/>
                </a:solidFill>
                <a:latin typeface="Consolas"/>
                <a:ea typeface="Consolas"/>
                <a:cs typeface="Consolas"/>
                <a:sym typeface="Consolas"/>
              </a:rPr>
              <a:t>result</a:t>
            </a:r>
            <a:r>
              <a:rPr lang="en">
                <a:solidFill>
                  <a:srgbClr val="FFFFFF"/>
                </a:solidFill>
                <a:latin typeface="Consolas"/>
                <a:ea typeface="Consolas"/>
                <a:cs typeface="Consolas"/>
                <a:sym typeface="Consolas"/>
              </a:rPr>
              <a:t>: 'file',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await </a:t>
            </a:r>
            <a:r>
              <a:rPr lang="en">
                <a:solidFill>
                  <a:srgbClr val="6FA8DC"/>
                </a:solidFill>
                <a:latin typeface="Consolas"/>
                <a:ea typeface="Consolas"/>
                <a:cs typeface="Consolas"/>
                <a:sym typeface="Consolas"/>
              </a:rPr>
              <a:t>CameraRoll</a:t>
            </a:r>
            <a:r>
              <a:rPr lang="en">
                <a:solidFill>
                  <a:srgbClr val="FFFFFF"/>
                </a:solidFill>
                <a:latin typeface="Consolas"/>
                <a:ea typeface="Consolas"/>
                <a:cs typeface="Consolas"/>
                <a:sym typeface="Consolas"/>
              </a:rPr>
              <a:t>. saveToCameraRoll (result, 'photo');</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383" name="Google Shape;383;p36"/>
          <p:cNvSpPr/>
          <p:nvPr/>
        </p:nvSpPr>
        <p:spPr>
          <a:xfrm>
            <a:off x="3076950" y="3866600"/>
            <a:ext cx="1706100" cy="33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CameraRoll</a:t>
            </a:r>
            <a:endParaRPr sz="2800">
              <a:solidFill>
                <a:srgbClr val="ADF5DD"/>
              </a:solidFill>
            </a:endParaRPr>
          </a:p>
        </p:txBody>
      </p:sp>
      <p:sp>
        <p:nvSpPr>
          <p:cNvPr id="385" name="Google Shape;385;p36"/>
          <p:cNvSpPr txBox="1"/>
          <p:nvPr>
            <p:ph idx="1" type="body"/>
          </p:nvPr>
        </p:nvSpPr>
        <p:spPr>
          <a:xfrm>
            <a:off x="1145100" y="1186550"/>
            <a:ext cx="6400200" cy="140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Access to device’s camera roll</a:t>
            </a:r>
            <a:endParaRPr sz="1400"/>
          </a:p>
          <a:p>
            <a:pPr indent="-317500" lvl="1" marL="914400" rtl="0" algn="l">
              <a:spcBef>
                <a:spcPts val="0"/>
              </a:spcBef>
              <a:spcAft>
                <a:spcPts val="0"/>
              </a:spcAft>
              <a:buSzPts val="1400"/>
              <a:buChar char="○"/>
            </a:pPr>
            <a:r>
              <a:rPr lang="en" sz="1400"/>
              <a:t>saveToCameraRoll() </a:t>
            </a:r>
            <a:endParaRPr sz="1400"/>
          </a:p>
          <a:p>
            <a:pPr indent="-317500" lvl="2" marL="1371600" rtl="0" algn="l">
              <a:spcBef>
                <a:spcPts val="0"/>
              </a:spcBef>
              <a:spcAft>
                <a:spcPts val="0"/>
              </a:spcAft>
              <a:buSzPts val="1400"/>
              <a:buChar char="■"/>
            </a:pPr>
            <a:r>
              <a:rPr lang="en" sz="1400"/>
              <a:t> saves photo/video to camera roll</a:t>
            </a:r>
            <a:endParaRPr sz="1400"/>
          </a:p>
          <a:p>
            <a:pPr indent="-317500" lvl="1" marL="914400" rtl="0" algn="l">
              <a:spcBef>
                <a:spcPts val="0"/>
              </a:spcBef>
              <a:spcAft>
                <a:spcPts val="0"/>
              </a:spcAft>
              <a:buSzPts val="1400"/>
              <a:buChar char="○"/>
            </a:pPr>
            <a:r>
              <a:rPr lang="en" sz="1400"/>
              <a:t>getPhotos()</a:t>
            </a:r>
            <a:endParaRPr sz="1400"/>
          </a:p>
          <a:p>
            <a:pPr indent="-317500" lvl="2" marL="1371600" rtl="0" algn="l">
              <a:spcBef>
                <a:spcPts val="0"/>
              </a:spcBef>
              <a:spcAft>
                <a:spcPts val="0"/>
              </a:spcAft>
              <a:buSzPts val="1400"/>
              <a:buChar char="■"/>
            </a:pPr>
            <a:r>
              <a:rPr lang="en" sz="1400"/>
              <a:t>Gets photo from the camera roll</a:t>
            </a:r>
            <a:endParaRPr sz="1400"/>
          </a:p>
          <a:p>
            <a:pPr indent="0" lvl="0" marL="0" rtl="0" algn="l">
              <a:spcBef>
                <a:spcPts val="1600"/>
              </a:spcBef>
              <a:spcAft>
                <a:spcPts val="1600"/>
              </a:spcAft>
              <a:buNone/>
            </a:pPr>
            <a:r>
              <a:t/>
            </a:r>
            <a:endParaRPr sz="1400"/>
          </a:p>
        </p:txBody>
      </p:sp>
      <p:sp>
        <p:nvSpPr>
          <p:cNvPr id="386" name="Google Shape;386;p36"/>
          <p:cNvSpPr/>
          <p:nvPr/>
        </p:nvSpPr>
        <p:spPr>
          <a:xfrm>
            <a:off x="2109788" y="1510038"/>
            <a:ext cx="1625400" cy="250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Demo: Saving Your Meme</a:t>
            </a:r>
            <a:endParaRPr sz="2800">
              <a:solidFill>
                <a:srgbClr val="ADF5DD"/>
              </a:solidFill>
            </a:endParaRPr>
          </a:p>
        </p:txBody>
      </p:sp>
      <p:sp>
        <p:nvSpPr>
          <p:cNvPr id="392" name="Google Shape;392;p37"/>
          <p:cNvSpPr txBox="1"/>
          <p:nvPr>
            <p:ph idx="1" type="body"/>
          </p:nvPr>
        </p:nvSpPr>
        <p:spPr>
          <a:xfrm>
            <a:off x="1297500" y="1186550"/>
            <a:ext cx="5010000" cy="3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Key Concepts:</a:t>
            </a:r>
            <a:endParaRPr sz="1400"/>
          </a:p>
          <a:p>
            <a:pPr indent="-317500" lvl="0" marL="457200" rtl="0" algn="l">
              <a:spcBef>
                <a:spcPts val="1600"/>
              </a:spcBef>
              <a:spcAft>
                <a:spcPts val="0"/>
              </a:spcAft>
              <a:buSzPts val="1400"/>
              <a:buChar char="●"/>
            </a:pPr>
            <a:r>
              <a:rPr lang="en" sz="1400"/>
              <a:t>Saving to camera roll</a:t>
            </a:r>
            <a:endParaRPr sz="1400"/>
          </a:p>
          <a:p>
            <a:pPr indent="0" lvl="0" marL="0" rtl="0" algn="l">
              <a:spcBef>
                <a:spcPts val="1600"/>
              </a:spcBef>
              <a:spcAft>
                <a:spcPts val="0"/>
              </a:spcAft>
              <a:buNone/>
            </a:pPr>
            <a:r>
              <a:rPr lang="en" sz="1400"/>
              <a:t>Steps:</a:t>
            </a:r>
            <a:endParaRPr sz="1400"/>
          </a:p>
          <a:p>
            <a:pPr indent="-317500" lvl="0" marL="457200" rtl="0" algn="l">
              <a:spcBef>
                <a:spcPts val="1600"/>
              </a:spcBef>
              <a:spcAft>
                <a:spcPts val="0"/>
              </a:spcAft>
              <a:buSzPts val="1400"/>
              <a:buAutoNum type="arabicPeriod"/>
            </a:pPr>
            <a:r>
              <a:rPr lang="en" sz="1400"/>
              <a:t>Add a save button with an onPress Listener</a:t>
            </a:r>
            <a:endParaRPr sz="1400"/>
          </a:p>
          <a:p>
            <a:pPr indent="-317500" lvl="0" marL="457200" rtl="0" algn="l">
              <a:spcBef>
                <a:spcPts val="0"/>
              </a:spcBef>
              <a:spcAft>
                <a:spcPts val="0"/>
              </a:spcAft>
              <a:buSzPts val="1400"/>
              <a:buAutoNum type="arabicPeriod"/>
            </a:pPr>
            <a:r>
              <a:rPr lang="en" sz="1400"/>
              <a:t>Save the image and close the editor, in our “onPress” callback</a:t>
            </a:r>
            <a:endParaRPr i="1" sz="1400"/>
          </a:p>
          <a:p>
            <a:pPr indent="0" lvl="0" marL="0" rtl="0" algn="l">
              <a:spcBef>
                <a:spcPts val="1600"/>
              </a:spcBef>
              <a:spcAft>
                <a:spcPts val="0"/>
              </a:spcAft>
              <a:buNone/>
            </a:pPr>
            <a:r>
              <a:rPr lang="en" sz="1400" u="sng">
                <a:solidFill>
                  <a:schemeClr val="accent5"/>
                </a:solidFill>
                <a:hlinkClick r:id="rId3"/>
              </a:rPr>
              <a:t>Start </a:t>
            </a:r>
            <a:r>
              <a:rPr lang="en" sz="1400" u="sng">
                <a:solidFill>
                  <a:schemeClr val="accent5"/>
                </a:solidFill>
                <a:hlinkClick r:id="rId4"/>
              </a:rPr>
              <a:t>coding</a:t>
            </a:r>
            <a:r>
              <a:rPr lang="en" sz="1400" u="sng">
                <a:solidFill>
                  <a:schemeClr val="accent5"/>
                </a:solidFill>
                <a:hlinkClick r:id="rId5"/>
              </a:rPr>
              <a:t> on Expo from here</a:t>
            </a:r>
            <a:endParaRPr i="1" sz="1400"/>
          </a:p>
          <a:p>
            <a:pPr indent="0" lvl="0" marL="0" rtl="0" algn="l">
              <a:spcBef>
                <a:spcPts val="0"/>
              </a:spcBef>
              <a:spcAft>
                <a:spcPts val="1600"/>
              </a:spcAft>
              <a:buNone/>
            </a:pPr>
            <a:r>
              <a:rPr lang="en" sz="1400" u="sng">
                <a:solidFill>
                  <a:schemeClr val="hlink"/>
                </a:solidFill>
                <a:hlinkClick r:id="rId6"/>
              </a:rPr>
              <a:t>See the changes on Github</a:t>
            </a:r>
            <a:endParaRPr i="1" sz="1400"/>
          </a:p>
        </p:txBody>
      </p:sp>
      <p:pic>
        <p:nvPicPr>
          <p:cNvPr id="393" name="Google Shape;393;p37"/>
          <p:cNvPicPr preferRelativeResize="0"/>
          <p:nvPr/>
        </p:nvPicPr>
        <p:blipFill>
          <a:blip r:embed="rId7">
            <a:alphaModFix/>
          </a:blip>
          <a:stretch>
            <a:fillRect/>
          </a:stretch>
        </p:blipFill>
        <p:spPr>
          <a:xfrm>
            <a:off x="6395681" y="1297200"/>
            <a:ext cx="2011476" cy="357598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8"/>
          <p:cNvSpPr txBox="1"/>
          <p:nvPr>
            <p:ph type="title"/>
          </p:nvPr>
        </p:nvSpPr>
        <p:spPr>
          <a:xfrm>
            <a:off x="823850" y="1284675"/>
            <a:ext cx="4776000" cy="12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ADF5DD"/>
                </a:solidFill>
              </a:rPr>
              <a:t>Thank you for joining us</a:t>
            </a:r>
            <a:r>
              <a:rPr lang="en" sz="3600">
                <a:solidFill>
                  <a:srgbClr val="ADF5DD"/>
                </a:solidFill>
              </a:rPr>
              <a:t>!</a:t>
            </a:r>
            <a:endParaRPr sz="3600">
              <a:solidFill>
                <a:srgbClr val="ADF5DD"/>
              </a:solidFill>
            </a:endParaRPr>
          </a:p>
        </p:txBody>
      </p:sp>
      <p:sp>
        <p:nvSpPr>
          <p:cNvPr id="399" name="Google Shape;399;p38"/>
          <p:cNvSpPr txBox="1"/>
          <p:nvPr>
            <p:ph idx="1" type="body"/>
          </p:nvPr>
        </p:nvSpPr>
        <p:spPr>
          <a:xfrm>
            <a:off x="823850" y="2571750"/>
            <a:ext cx="4945500" cy="12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Please </a:t>
            </a:r>
            <a:r>
              <a:rPr lang="en" sz="1400" u="sng">
                <a:solidFill>
                  <a:srgbClr val="ADF5DD"/>
                </a:solidFill>
                <a:hlinkClick r:id="rId3"/>
              </a:rPr>
              <a:t>click here</a:t>
            </a:r>
            <a:r>
              <a:rPr lang="en" sz="1400"/>
              <a:t> or go to </a:t>
            </a:r>
            <a:r>
              <a:rPr lang="en" sz="1400" u="sng">
                <a:solidFill>
                  <a:srgbClr val="ADF5DD"/>
                </a:solidFill>
                <a:hlinkClick r:id="rId4"/>
              </a:rPr>
              <a:t>ap.pn/2oYN4Nx</a:t>
            </a:r>
            <a:r>
              <a:rPr lang="en" sz="1400"/>
              <a:t> to  share feedback</a:t>
            </a:r>
            <a:endParaRPr sz="1400"/>
          </a:p>
          <a:p>
            <a:pPr indent="0" lvl="0" marL="0" rtl="0" algn="l">
              <a:spcBef>
                <a:spcPts val="1600"/>
              </a:spcBef>
              <a:spcAft>
                <a:spcPts val="0"/>
              </a:spcAft>
              <a:buNone/>
            </a:pPr>
            <a:r>
              <a:rPr i="1" lang="en" sz="1400"/>
              <a:t>Next Step: Add a cancel button that just closes the editor</a:t>
            </a:r>
            <a:endParaRPr i="1" sz="1400"/>
          </a:p>
          <a:p>
            <a:pPr indent="0" lvl="0" marL="0" rtl="0" algn="l">
              <a:spcBef>
                <a:spcPts val="0"/>
              </a:spcBef>
              <a:spcAft>
                <a:spcPts val="0"/>
              </a:spcAft>
              <a:buNone/>
            </a:pPr>
            <a:r>
              <a:rPr lang="en" sz="1400" u="sng">
                <a:solidFill>
                  <a:schemeClr val="accent5"/>
                </a:solidFill>
                <a:hlinkClick r:id="rId5"/>
              </a:rPr>
              <a:t>Start coding on Expo from here</a:t>
            </a:r>
            <a:endParaRPr i="1"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ADF5DD"/>
                </a:solidFill>
              </a:rPr>
              <a:t>Additional Concepts</a:t>
            </a:r>
            <a:endParaRPr>
              <a:solidFill>
                <a:srgbClr val="ADF5DD"/>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40"/>
          <p:cNvSpPr txBox="1"/>
          <p:nvPr>
            <p:ph idx="4294967295" type="title"/>
          </p:nvPr>
        </p:nvSpPr>
        <p:spPr>
          <a:xfrm>
            <a:off x="224200" y="34147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Detailed </a:t>
            </a:r>
            <a:r>
              <a:rPr lang="en">
                <a:solidFill>
                  <a:srgbClr val="ADF5DD"/>
                </a:solidFill>
              </a:rPr>
              <a:t>React Component </a:t>
            </a:r>
            <a:r>
              <a:rPr lang="en">
                <a:solidFill>
                  <a:srgbClr val="ADF5DD"/>
                </a:solidFill>
              </a:rPr>
              <a:t>Lifecycle</a:t>
            </a:r>
            <a:endParaRPr>
              <a:solidFill>
                <a:srgbClr val="ADF5DD"/>
              </a:solidFill>
            </a:endParaRPr>
          </a:p>
        </p:txBody>
      </p:sp>
      <p:sp>
        <p:nvSpPr>
          <p:cNvPr id="410" name="Google Shape;410;p40"/>
          <p:cNvSpPr txBox="1"/>
          <p:nvPr/>
        </p:nvSpPr>
        <p:spPr>
          <a:xfrm>
            <a:off x="6285900" y="4737975"/>
            <a:ext cx="28581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0097A7"/>
                </a:solidFill>
                <a:latin typeface="Lato"/>
                <a:ea typeface="Lato"/>
                <a:cs typeface="Lato"/>
                <a:sym typeface="Lato"/>
                <a:hlinkClick r:id="rId4"/>
              </a:rPr>
              <a:t>Docs for the lifecycle methods</a:t>
            </a:r>
            <a:endParaRPr>
              <a:latin typeface="Lato"/>
              <a:ea typeface="Lato"/>
              <a:cs typeface="Lato"/>
              <a:sym typeface="Lato"/>
            </a:endParaRPr>
          </a:p>
        </p:txBody>
      </p:sp>
      <p:cxnSp>
        <p:nvCxnSpPr>
          <p:cNvPr id="411" name="Google Shape;411;p40"/>
          <p:cNvCxnSpPr/>
          <p:nvPr/>
        </p:nvCxnSpPr>
        <p:spPr>
          <a:xfrm>
            <a:off x="6106138" y="1338375"/>
            <a:ext cx="0" cy="3399600"/>
          </a:xfrm>
          <a:prstGeom prst="straightConnector1">
            <a:avLst/>
          </a:prstGeom>
          <a:noFill/>
          <a:ln cap="flat" cmpd="sng" w="9525">
            <a:solidFill>
              <a:srgbClr val="595959"/>
            </a:solidFill>
            <a:prstDash val="solid"/>
            <a:round/>
            <a:headEnd len="med" w="med" type="none"/>
            <a:tailEnd len="med" w="med" type="none"/>
          </a:ln>
        </p:spPr>
      </p:cxnSp>
      <p:grpSp>
        <p:nvGrpSpPr>
          <p:cNvPr id="412" name="Google Shape;412;p40"/>
          <p:cNvGrpSpPr/>
          <p:nvPr/>
        </p:nvGrpSpPr>
        <p:grpSpPr>
          <a:xfrm>
            <a:off x="6082325" y="1250450"/>
            <a:ext cx="2925000" cy="1053075"/>
            <a:chOff x="6082325" y="1250450"/>
            <a:chExt cx="2925000" cy="1053075"/>
          </a:xfrm>
        </p:grpSpPr>
        <p:sp>
          <p:nvSpPr>
            <p:cNvPr id="413" name="Google Shape;413;p40"/>
            <p:cNvSpPr txBox="1"/>
            <p:nvPr/>
          </p:nvSpPr>
          <p:spPr>
            <a:xfrm>
              <a:off x="6082325" y="1250450"/>
              <a:ext cx="29250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990000"/>
                  </a:solidFill>
                  <a:latin typeface="Lato"/>
                  <a:ea typeface="Lato"/>
                  <a:cs typeface="Lato"/>
                  <a:sym typeface="Lato"/>
                </a:rPr>
                <a:t>Unmounting (Destroying)</a:t>
              </a:r>
              <a:endParaRPr sz="1800">
                <a:solidFill>
                  <a:srgbClr val="990000"/>
                </a:solidFill>
                <a:latin typeface="Lato"/>
                <a:ea typeface="Lato"/>
                <a:cs typeface="Lato"/>
                <a:sym typeface="Lato"/>
              </a:endParaRPr>
            </a:p>
          </p:txBody>
        </p:sp>
        <p:sp>
          <p:nvSpPr>
            <p:cNvPr id="414" name="Google Shape;414;p40"/>
            <p:cNvSpPr/>
            <p:nvPr/>
          </p:nvSpPr>
          <p:spPr>
            <a:xfrm>
              <a:off x="6216750" y="1929425"/>
              <a:ext cx="2772300" cy="374100"/>
            </a:xfrm>
            <a:prstGeom prst="rect">
              <a:avLst/>
            </a:prstGeom>
            <a:solidFill>
              <a:srgbClr val="85200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Lato"/>
                  <a:ea typeface="Lato"/>
                  <a:cs typeface="Lato"/>
                  <a:sym typeface="Lato"/>
                </a:rPr>
                <a:t>componentWillUnmount</a:t>
              </a:r>
              <a:endParaRPr>
                <a:solidFill>
                  <a:srgbClr val="FFFFFF"/>
                </a:solidFill>
                <a:latin typeface="Lato"/>
                <a:ea typeface="Lato"/>
                <a:cs typeface="Lato"/>
                <a:sym typeface="Lato"/>
              </a:endParaRPr>
            </a:p>
          </p:txBody>
        </p:sp>
      </p:grpSp>
      <p:sp>
        <p:nvSpPr>
          <p:cNvPr id="415" name="Google Shape;415;p40"/>
          <p:cNvSpPr txBox="1"/>
          <p:nvPr/>
        </p:nvSpPr>
        <p:spPr>
          <a:xfrm>
            <a:off x="332150" y="1250450"/>
            <a:ext cx="24075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38761D"/>
                </a:solidFill>
                <a:latin typeface="Lato"/>
                <a:ea typeface="Lato"/>
                <a:cs typeface="Lato"/>
                <a:sym typeface="Lato"/>
              </a:rPr>
              <a:t>Mounting (Creating)</a:t>
            </a:r>
            <a:endParaRPr sz="1800">
              <a:solidFill>
                <a:srgbClr val="38761D"/>
              </a:solidFill>
              <a:latin typeface="Lato"/>
              <a:ea typeface="Lato"/>
              <a:cs typeface="Lato"/>
              <a:sym typeface="Lato"/>
            </a:endParaRPr>
          </a:p>
        </p:txBody>
      </p:sp>
      <p:sp>
        <p:nvSpPr>
          <p:cNvPr id="416" name="Google Shape;416;p40"/>
          <p:cNvSpPr txBox="1"/>
          <p:nvPr/>
        </p:nvSpPr>
        <p:spPr>
          <a:xfrm>
            <a:off x="3224750" y="1250450"/>
            <a:ext cx="2684100" cy="49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E69138"/>
                </a:solidFill>
                <a:latin typeface="Lato"/>
                <a:ea typeface="Lato"/>
                <a:cs typeface="Lato"/>
                <a:sym typeface="Lato"/>
              </a:rPr>
              <a:t>Updating</a:t>
            </a:r>
            <a:endParaRPr sz="1800">
              <a:solidFill>
                <a:srgbClr val="E69138"/>
              </a:solidFill>
              <a:latin typeface="Lato"/>
              <a:ea typeface="Lato"/>
              <a:cs typeface="Lato"/>
              <a:sym typeface="Lato"/>
            </a:endParaRPr>
          </a:p>
        </p:txBody>
      </p:sp>
      <p:sp>
        <p:nvSpPr>
          <p:cNvPr id="417" name="Google Shape;417;p40"/>
          <p:cNvSpPr txBox="1"/>
          <p:nvPr/>
        </p:nvSpPr>
        <p:spPr>
          <a:xfrm>
            <a:off x="5162804" y="2768600"/>
            <a:ext cx="6699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false</a:t>
            </a:r>
            <a:endParaRPr sz="1200">
              <a:solidFill>
                <a:srgbClr val="FFFFFF"/>
              </a:solidFill>
              <a:latin typeface="Lato"/>
              <a:ea typeface="Lato"/>
              <a:cs typeface="Lato"/>
              <a:sym typeface="Lato"/>
            </a:endParaRPr>
          </a:p>
        </p:txBody>
      </p:sp>
      <p:sp>
        <p:nvSpPr>
          <p:cNvPr id="418" name="Google Shape;418;p40"/>
          <p:cNvSpPr/>
          <p:nvPr/>
        </p:nvSpPr>
        <p:spPr>
          <a:xfrm>
            <a:off x="3134975" y="3124475"/>
            <a:ext cx="2858100" cy="4395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19" name="Google Shape;419;p40"/>
          <p:cNvSpPr/>
          <p:nvPr/>
        </p:nvSpPr>
        <p:spPr>
          <a:xfrm>
            <a:off x="3145163" y="4271700"/>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componentDidUpdate</a:t>
            </a:r>
            <a:endParaRPr>
              <a:solidFill>
                <a:srgbClr val="FFFFFF"/>
              </a:solidFill>
              <a:latin typeface="Lato"/>
              <a:ea typeface="Lato"/>
              <a:cs typeface="Lato"/>
              <a:sym typeface="Lato"/>
            </a:endParaRPr>
          </a:p>
        </p:txBody>
      </p:sp>
      <p:sp>
        <p:nvSpPr>
          <p:cNvPr id="420" name="Google Shape;420;p40"/>
          <p:cNvSpPr/>
          <p:nvPr/>
        </p:nvSpPr>
        <p:spPr>
          <a:xfrm>
            <a:off x="3136625" y="2500925"/>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shouldComponentUpdate</a:t>
            </a:r>
            <a:endParaRPr>
              <a:solidFill>
                <a:srgbClr val="FFFFFF"/>
              </a:solidFill>
              <a:latin typeface="Lato"/>
              <a:ea typeface="Lato"/>
              <a:cs typeface="Lato"/>
              <a:sym typeface="Lato"/>
            </a:endParaRPr>
          </a:p>
        </p:txBody>
      </p:sp>
      <p:sp>
        <p:nvSpPr>
          <p:cNvPr id="421" name="Google Shape;421;p40"/>
          <p:cNvSpPr/>
          <p:nvPr/>
        </p:nvSpPr>
        <p:spPr>
          <a:xfrm>
            <a:off x="3137425" y="1929425"/>
            <a:ext cx="2858100" cy="3741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Lato"/>
                <a:ea typeface="Lato"/>
                <a:cs typeface="Lato"/>
                <a:sym typeface="Lato"/>
              </a:rPr>
              <a:t>static getDerivedStateFromProps</a:t>
            </a:r>
            <a:endParaRPr>
              <a:solidFill>
                <a:srgbClr val="FFFFFF"/>
              </a:solidFill>
              <a:latin typeface="Lato"/>
              <a:ea typeface="Lato"/>
              <a:cs typeface="Lato"/>
              <a:sym typeface="Lato"/>
            </a:endParaRPr>
          </a:p>
        </p:txBody>
      </p:sp>
      <p:cxnSp>
        <p:nvCxnSpPr>
          <p:cNvPr id="422" name="Google Shape;422;p40"/>
          <p:cNvCxnSpPr>
            <a:stCxn id="421" idx="2"/>
            <a:endCxn id="420" idx="0"/>
          </p:cNvCxnSpPr>
          <p:nvPr/>
        </p:nvCxnSpPr>
        <p:spPr>
          <a:xfrm flipH="1">
            <a:off x="4565575" y="2303525"/>
            <a:ext cx="900" cy="197400"/>
          </a:xfrm>
          <a:prstGeom prst="straightConnector1">
            <a:avLst/>
          </a:prstGeom>
          <a:noFill/>
          <a:ln cap="flat" cmpd="sng" w="9525">
            <a:solidFill>
              <a:srgbClr val="D9D9D9"/>
            </a:solidFill>
            <a:prstDash val="solid"/>
            <a:round/>
            <a:headEnd len="med" w="med" type="none"/>
            <a:tailEnd len="med" w="med" type="triangle"/>
          </a:ln>
        </p:spPr>
      </p:cxnSp>
      <p:cxnSp>
        <p:nvCxnSpPr>
          <p:cNvPr id="423" name="Google Shape;423;p40"/>
          <p:cNvCxnSpPr>
            <a:stCxn id="418" idx="2"/>
            <a:endCxn id="424" idx="0"/>
          </p:cNvCxnSpPr>
          <p:nvPr/>
        </p:nvCxnSpPr>
        <p:spPr>
          <a:xfrm>
            <a:off x="4564025" y="3563975"/>
            <a:ext cx="10200" cy="187200"/>
          </a:xfrm>
          <a:prstGeom prst="straightConnector1">
            <a:avLst/>
          </a:prstGeom>
          <a:noFill/>
          <a:ln cap="flat" cmpd="sng" w="9525">
            <a:solidFill>
              <a:srgbClr val="D9D9D9"/>
            </a:solidFill>
            <a:prstDash val="solid"/>
            <a:round/>
            <a:headEnd len="med" w="med" type="none"/>
            <a:tailEnd len="med" w="med" type="triangle"/>
          </a:ln>
        </p:spPr>
      </p:cxnSp>
      <p:cxnSp>
        <p:nvCxnSpPr>
          <p:cNvPr id="425" name="Google Shape;425;p40"/>
          <p:cNvCxnSpPr/>
          <p:nvPr/>
        </p:nvCxnSpPr>
        <p:spPr>
          <a:xfrm>
            <a:off x="5151938" y="2813550"/>
            <a:ext cx="0" cy="175800"/>
          </a:xfrm>
          <a:prstGeom prst="straightConnector1">
            <a:avLst/>
          </a:prstGeom>
          <a:noFill/>
          <a:ln cap="flat" cmpd="sng" w="9525">
            <a:solidFill>
              <a:srgbClr val="EFEFEF"/>
            </a:solidFill>
            <a:prstDash val="solid"/>
            <a:round/>
            <a:headEnd len="med" w="med" type="none"/>
            <a:tailEnd len="med" w="med" type="none"/>
          </a:ln>
        </p:spPr>
      </p:cxnSp>
      <p:sp>
        <p:nvSpPr>
          <p:cNvPr id="426" name="Google Shape;426;p40"/>
          <p:cNvSpPr txBox="1"/>
          <p:nvPr/>
        </p:nvSpPr>
        <p:spPr>
          <a:xfrm>
            <a:off x="4019804" y="2768600"/>
            <a:ext cx="669900" cy="4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Lato"/>
                <a:ea typeface="Lato"/>
                <a:cs typeface="Lato"/>
                <a:sym typeface="Lato"/>
              </a:rPr>
              <a:t>true</a:t>
            </a:r>
            <a:endParaRPr sz="1200">
              <a:solidFill>
                <a:srgbClr val="FFFFFF"/>
              </a:solidFill>
              <a:latin typeface="Lato"/>
              <a:ea typeface="Lato"/>
              <a:cs typeface="Lato"/>
              <a:sym typeface="Lato"/>
            </a:endParaRPr>
          </a:p>
        </p:txBody>
      </p:sp>
      <p:sp>
        <p:nvSpPr>
          <p:cNvPr id="427" name="Google Shape;427;p40"/>
          <p:cNvSpPr/>
          <p:nvPr/>
        </p:nvSpPr>
        <p:spPr>
          <a:xfrm>
            <a:off x="5075300" y="2929100"/>
            <a:ext cx="148200" cy="130200"/>
          </a:xfrm>
          <a:prstGeom prst="mathMultiply">
            <a:avLst>
              <a:gd fmla="val 23520" name="adj1"/>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0"/>
          <p:cNvSpPr/>
          <p:nvPr/>
        </p:nvSpPr>
        <p:spPr>
          <a:xfrm>
            <a:off x="173850" y="25898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Lato"/>
                <a:ea typeface="Lato"/>
                <a:cs typeface="Lato"/>
                <a:sym typeface="Lato"/>
              </a:rPr>
              <a:t>static getDerivedStateFromProps</a:t>
            </a:r>
            <a:endParaRPr sz="1200">
              <a:solidFill>
                <a:srgbClr val="FFFFFF"/>
              </a:solidFill>
              <a:latin typeface="Lato"/>
              <a:ea typeface="Lato"/>
              <a:cs typeface="Lato"/>
              <a:sym typeface="Lato"/>
            </a:endParaRPr>
          </a:p>
        </p:txBody>
      </p:sp>
      <p:sp>
        <p:nvSpPr>
          <p:cNvPr id="429" name="Google Shape;429;p40"/>
          <p:cNvSpPr/>
          <p:nvPr/>
        </p:nvSpPr>
        <p:spPr>
          <a:xfrm>
            <a:off x="168025" y="327957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render</a:t>
            </a:r>
            <a:endParaRPr sz="1800">
              <a:solidFill>
                <a:srgbClr val="FFFFFF"/>
              </a:solidFill>
              <a:latin typeface="Lato"/>
              <a:ea typeface="Lato"/>
              <a:cs typeface="Lato"/>
              <a:sym typeface="Lato"/>
            </a:endParaRPr>
          </a:p>
        </p:txBody>
      </p:sp>
      <p:sp>
        <p:nvSpPr>
          <p:cNvPr id="430" name="Google Shape;430;p40"/>
          <p:cNvSpPr/>
          <p:nvPr/>
        </p:nvSpPr>
        <p:spPr>
          <a:xfrm>
            <a:off x="168025" y="3905625"/>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componentDidMount</a:t>
            </a:r>
            <a:endParaRPr>
              <a:solidFill>
                <a:srgbClr val="FFFFFF"/>
              </a:solidFill>
              <a:latin typeface="Lato"/>
              <a:ea typeface="Lato"/>
              <a:cs typeface="Lato"/>
              <a:sym typeface="Lato"/>
            </a:endParaRPr>
          </a:p>
        </p:txBody>
      </p:sp>
      <p:cxnSp>
        <p:nvCxnSpPr>
          <p:cNvPr id="431" name="Google Shape;431;p40"/>
          <p:cNvCxnSpPr>
            <a:stCxn id="428" idx="2"/>
            <a:endCxn id="429" idx="0"/>
          </p:cNvCxnSpPr>
          <p:nvPr/>
        </p:nvCxnSpPr>
        <p:spPr>
          <a:xfrm flipH="1">
            <a:off x="1554300" y="2963975"/>
            <a:ext cx="5700" cy="315600"/>
          </a:xfrm>
          <a:prstGeom prst="straightConnector1">
            <a:avLst/>
          </a:prstGeom>
          <a:noFill/>
          <a:ln cap="flat" cmpd="sng" w="9525">
            <a:solidFill>
              <a:srgbClr val="D9D9D9"/>
            </a:solidFill>
            <a:prstDash val="solid"/>
            <a:round/>
            <a:headEnd len="med" w="med" type="none"/>
            <a:tailEnd len="med" w="med" type="triangle"/>
          </a:ln>
        </p:spPr>
      </p:cxnSp>
      <p:cxnSp>
        <p:nvCxnSpPr>
          <p:cNvPr id="432" name="Google Shape;432;p40"/>
          <p:cNvCxnSpPr>
            <a:stCxn id="429" idx="2"/>
            <a:endCxn id="430" idx="0"/>
          </p:cNvCxnSpPr>
          <p:nvPr/>
        </p:nvCxnSpPr>
        <p:spPr>
          <a:xfrm>
            <a:off x="1554175" y="3653675"/>
            <a:ext cx="0" cy="252000"/>
          </a:xfrm>
          <a:prstGeom prst="straightConnector1">
            <a:avLst/>
          </a:prstGeom>
          <a:noFill/>
          <a:ln cap="flat" cmpd="sng" w="9525">
            <a:solidFill>
              <a:srgbClr val="D9D9D9"/>
            </a:solidFill>
            <a:prstDash val="solid"/>
            <a:round/>
            <a:headEnd len="med" w="med" type="none"/>
            <a:tailEnd len="med" w="med" type="triangle"/>
          </a:ln>
        </p:spPr>
      </p:cxnSp>
      <p:sp>
        <p:nvSpPr>
          <p:cNvPr id="433" name="Google Shape;433;p40"/>
          <p:cNvSpPr/>
          <p:nvPr/>
        </p:nvSpPr>
        <p:spPr>
          <a:xfrm>
            <a:off x="170950" y="1922860"/>
            <a:ext cx="2772300" cy="3741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constructor</a:t>
            </a:r>
            <a:endParaRPr sz="1800">
              <a:solidFill>
                <a:srgbClr val="FFFFFF"/>
              </a:solidFill>
              <a:latin typeface="Lato"/>
              <a:ea typeface="Lato"/>
              <a:cs typeface="Lato"/>
              <a:sym typeface="Lato"/>
            </a:endParaRPr>
          </a:p>
        </p:txBody>
      </p:sp>
      <p:cxnSp>
        <p:nvCxnSpPr>
          <p:cNvPr id="434" name="Google Shape;434;p40"/>
          <p:cNvCxnSpPr>
            <a:stCxn id="433" idx="2"/>
            <a:endCxn id="428" idx="0"/>
          </p:cNvCxnSpPr>
          <p:nvPr/>
        </p:nvCxnSpPr>
        <p:spPr>
          <a:xfrm>
            <a:off x="1557100" y="2296960"/>
            <a:ext cx="3000" cy="292800"/>
          </a:xfrm>
          <a:prstGeom prst="straightConnector1">
            <a:avLst/>
          </a:prstGeom>
          <a:noFill/>
          <a:ln cap="flat" cmpd="sng" w="9525">
            <a:solidFill>
              <a:srgbClr val="D9D9D9"/>
            </a:solidFill>
            <a:prstDash val="solid"/>
            <a:round/>
            <a:headEnd len="med" w="med" type="none"/>
            <a:tailEnd len="med" w="med" type="triangle"/>
          </a:ln>
        </p:spPr>
      </p:cxnSp>
      <p:cxnSp>
        <p:nvCxnSpPr>
          <p:cNvPr id="435" name="Google Shape;435;p40"/>
          <p:cNvCxnSpPr/>
          <p:nvPr/>
        </p:nvCxnSpPr>
        <p:spPr>
          <a:xfrm>
            <a:off x="3042263" y="1338375"/>
            <a:ext cx="0" cy="3399600"/>
          </a:xfrm>
          <a:prstGeom prst="straightConnector1">
            <a:avLst/>
          </a:prstGeom>
          <a:noFill/>
          <a:ln cap="flat" cmpd="sng" w="9525">
            <a:solidFill>
              <a:srgbClr val="595959"/>
            </a:solidFill>
            <a:prstDash val="solid"/>
            <a:round/>
            <a:headEnd len="med" w="med" type="none"/>
            <a:tailEnd len="med" w="med" type="none"/>
          </a:ln>
        </p:spPr>
      </p:cxnSp>
      <p:cxnSp>
        <p:nvCxnSpPr>
          <p:cNvPr id="436" name="Google Shape;436;p40"/>
          <p:cNvCxnSpPr/>
          <p:nvPr/>
        </p:nvCxnSpPr>
        <p:spPr>
          <a:xfrm flipH="1">
            <a:off x="4009975" y="2813650"/>
            <a:ext cx="1500" cy="270600"/>
          </a:xfrm>
          <a:prstGeom prst="straightConnector1">
            <a:avLst/>
          </a:prstGeom>
          <a:noFill/>
          <a:ln cap="flat" cmpd="sng" w="9525">
            <a:solidFill>
              <a:srgbClr val="D9D9D9"/>
            </a:solidFill>
            <a:prstDash val="solid"/>
            <a:round/>
            <a:headEnd len="med" w="med" type="none"/>
            <a:tailEnd len="med" w="med" type="triangle"/>
          </a:ln>
        </p:spPr>
      </p:cxnSp>
      <p:sp>
        <p:nvSpPr>
          <p:cNvPr id="437" name="Google Shape;437;p40"/>
          <p:cNvSpPr/>
          <p:nvPr/>
        </p:nvSpPr>
        <p:spPr>
          <a:xfrm>
            <a:off x="3127300" y="3120125"/>
            <a:ext cx="2868300" cy="4299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8" name="Google Shape;438;p40"/>
          <p:cNvSpPr/>
          <p:nvPr/>
        </p:nvSpPr>
        <p:spPr>
          <a:xfrm>
            <a:off x="168025" y="3283900"/>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39" name="Google Shape;439;p40"/>
          <p:cNvSpPr/>
          <p:nvPr/>
        </p:nvSpPr>
        <p:spPr>
          <a:xfrm>
            <a:off x="168825" y="1922725"/>
            <a:ext cx="2778300" cy="3741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424" name="Google Shape;424;p40"/>
          <p:cNvSpPr/>
          <p:nvPr/>
        </p:nvSpPr>
        <p:spPr>
          <a:xfrm>
            <a:off x="3145150" y="3751038"/>
            <a:ext cx="2858100" cy="315000"/>
          </a:xfrm>
          <a:prstGeom prst="rect">
            <a:avLst/>
          </a:prstGeom>
          <a:solidFill>
            <a:srgbClr val="E6913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rgbClr val="FFFFFF"/>
                </a:solidFill>
                <a:latin typeface="Lato"/>
                <a:ea typeface="Lato"/>
                <a:cs typeface="Lato"/>
                <a:sym typeface="Lato"/>
              </a:rPr>
              <a:t>getSnapshotBeforeUpdate</a:t>
            </a:r>
            <a:endParaRPr>
              <a:solidFill>
                <a:srgbClr val="FFFFFF"/>
              </a:solidFill>
              <a:latin typeface="Lato"/>
              <a:ea typeface="Lato"/>
              <a:cs typeface="Lato"/>
              <a:sym typeface="Lato"/>
            </a:endParaRPr>
          </a:p>
        </p:txBody>
      </p:sp>
      <p:cxnSp>
        <p:nvCxnSpPr>
          <p:cNvPr id="440" name="Google Shape;440;p40"/>
          <p:cNvCxnSpPr>
            <a:stCxn id="424" idx="2"/>
            <a:endCxn id="419" idx="0"/>
          </p:cNvCxnSpPr>
          <p:nvPr/>
        </p:nvCxnSpPr>
        <p:spPr>
          <a:xfrm>
            <a:off x="4574200" y="4066038"/>
            <a:ext cx="0" cy="205800"/>
          </a:xfrm>
          <a:prstGeom prst="straightConnector1">
            <a:avLst/>
          </a:prstGeom>
          <a:noFill/>
          <a:ln cap="flat" cmpd="sng" w="9525">
            <a:solidFill>
              <a:srgbClr val="D9D9D9"/>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1"/>
          <p:cNvSpPr txBox="1"/>
          <p:nvPr>
            <p:ph idx="4294967295" type="title"/>
          </p:nvPr>
        </p:nvSpPr>
        <p:spPr>
          <a:xfrm>
            <a:off x="214825" y="3493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Adding Components</a:t>
            </a:r>
            <a:endParaRPr>
              <a:solidFill>
                <a:srgbClr val="ADF5DD"/>
              </a:solidFill>
            </a:endParaRPr>
          </a:p>
        </p:txBody>
      </p:sp>
      <p:sp>
        <p:nvSpPr>
          <p:cNvPr id="446" name="Google Shape;446;p41"/>
          <p:cNvSpPr txBox="1"/>
          <p:nvPr>
            <p:ph idx="4294967295" type="body"/>
          </p:nvPr>
        </p:nvSpPr>
        <p:spPr>
          <a:xfrm>
            <a:off x="230700" y="1567550"/>
            <a:ext cx="5933400" cy="29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solidFill>
                  <a:schemeClr val="hlink"/>
                </a:solidFill>
                <a:hlinkClick r:id="rId3"/>
              </a:rPr>
              <a:t>Let’s build an “on-off” button</a:t>
            </a:r>
            <a:endParaRPr sz="1400"/>
          </a:p>
          <a:p>
            <a:pPr indent="0" lvl="0" marL="0" rtl="0" algn="l">
              <a:spcBef>
                <a:spcPts val="1600"/>
              </a:spcBef>
              <a:spcAft>
                <a:spcPts val="0"/>
              </a:spcAft>
              <a:buNone/>
            </a:pPr>
            <a:r>
              <a:rPr lang="en" sz="1400"/>
              <a:t>We will put together our requirements, and find ways to achieve them.</a:t>
            </a:r>
            <a:endParaRPr sz="1400"/>
          </a:p>
          <a:p>
            <a:pPr indent="0" lvl="0" marL="0" rtl="0" algn="l">
              <a:spcBef>
                <a:spcPts val="1600"/>
              </a:spcBef>
              <a:spcAft>
                <a:spcPts val="0"/>
              </a:spcAft>
              <a:buNone/>
            </a:pPr>
            <a:r>
              <a:rPr b="1" lang="en" sz="1400"/>
              <a:t>Requirements</a:t>
            </a:r>
            <a:endParaRPr b="1" sz="1400"/>
          </a:p>
          <a:p>
            <a:pPr indent="-317500" lvl="0" marL="457200" rtl="0" algn="l">
              <a:spcBef>
                <a:spcPts val="1600"/>
              </a:spcBef>
              <a:spcAft>
                <a:spcPts val="0"/>
              </a:spcAft>
              <a:buSzPts val="1400"/>
              <a:buChar char="●"/>
            </a:pPr>
            <a:r>
              <a:rPr lang="en" sz="1400"/>
              <a:t>We want a reusable button</a:t>
            </a:r>
            <a:endParaRPr sz="1400"/>
          </a:p>
          <a:p>
            <a:pPr indent="-317500" lvl="0" marL="457200" rtl="0" algn="l">
              <a:spcBef>
                <a:spcPts val="0"/>
              </a:spcBef>
              <a:spcAft>
                <a:spcPts val="0"/>
              </a:spcAft>
              <a:buSzPts val="1400"/>
              <a:buChar char="●"/>
            </a:pPr>
            <a:r>
              <a:rPr lang="en" sz="1400"/>
              <a:t>Button color can be configured</a:t>
            </a:r>
            <a:endParaRPr sz="1400"/>
          </a:p>
          <a:p>
            <a:pPr indent="-317500" lvl="0" marL="457200" rtl="0" algn="l">
              <a:spcBef>
                <a:spcPts val="0"/>
              </a:spcBef>
              <a:spcAft>
                <a:spcPts val="0"/>
              </a:spcAft>
              <a:buSzPts val="1400"/>
              <a:buChar char="●"/>
            </a:pPr>
            <a:r>
              <a:rPr lang="en" sz="1400"/>
              <a:t>You can turn the button on and off</a:t>
            </a:r>
            <a:endParaRPr sz="1400"/>
          </a:p>
          <a:p>
            <a:pPr indent="-317500" lvl="0" marL="457200" rtl="0" algn="l">
              <a:spcBef>
                <a:spcPts val="0"/>
              </a:spcBef>
              <a:spcAft>
                <a:spcPts val="0"/>
              </a:spcAft>
              <a:buSzPts val="1400"/>
              <a:buChar char="●"/>
            </a:pPr>
            <a:r>
              <a:rPr lang="en" sz="1400"/>
              <a:t>Text switches when you press</a:t>
            </a:r>
            <a:endParaRPr sz="1400"/>
          </a:p>
          <a:p>
            <a:pPr indent="0" lvl="0" marL="0" rtl="0" algn="l">
              <a:spcBef>
                <a:spcPts val="1600"/>
              </a:spcBef>
              <a:spcAft>
                <a:spcPts val="0"/>
              </a:spcAft>
              <a:buNone/>
            </a:pPr>
            <a:r>
              <a:rPr lang="en" sz="1400"/>
              <a:t>Try to think about your components this way!</a:t>
            </a:r>
            <a:endParaRPr sz="1400"/>
          </a:p>
          <a:p>
            <a:pPr indent="0" lvl="0" marL="0" rtl="0" algn="l">
              <a:spcBef>
                <a:spcPts val="1600"/>
              </a:spcBef>
              <a:spcAft>
                <a:spcPts val="1600"/>
              </a:spcAft>
              <a:buNone/>
            </a:pPr>
            <a:r>
              <a:t/>
            </a:r>
            <a:endParaRPr sz="1400"/>
          </a:p>
        </p:txBody>
      </p:sp>
      <p:sp>
        <p:nvSpPr>
          <p:cNvPr id="447" name="Google Shape;447;p41"/>
          <p:cNvSpPr txBox="1"/>
          <p:nvPr/>
        </p:nvSpPr>
        <p:spPr>
          <a:xfrm>
            <a:off x="3431088" y="2466525"/>
            <a:ext cx="3089700" cy="162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lt1"/>
                </a:solidFill>
                <a:latin typeface="Lato"/>
                <a:ea typeface="Lato"/>
                <a:cs typeface="Lato"/>
                <a:sym typeface="Lato"/>
              </a:rPr>
              <a:t>Technical Approach</a:t>
            </a:r>
            <a:endParaRPr b="1">
              <a:solidFill>
                <a:schemeClr val="lt1"/>
              </a:solidFill>
              <a:latin typeface="Lato"/>
              <a:ea typeface="Lato"/>
              <a:cs typeface="Lato"/>
              <a:sym typeface="Lato"/>
            </a:endParaRPr>
          </a:p>
          <a:p>
            <a:pPr indent="-317500" lvl="0" marL="457200" rtl="0" algn="l">
              <a:lnSpc>
                <a:spcPct val="115000"/>
              </a:lnSpc>
              <a:spcBef>
                <a:spcPts val="1600"/>
              </a:spcBef>
              <a:spcAft>
                <a:spcPts val="0"/>
              </a:spcAft>
              <a:buClr>
                <a:schemeClr val="lt1"/>
              </a:buClr>
              <a:buSzPts val="1400"/>
              <a:buFont typeface="Lato"/>
              <a:buChar char="●"/>
            </a:pPr>
            <a:r>
              <a:rPr lang="en">
                <a:solidFill>
                  <a:schemeClr val="lt1"/>
                </a:solidFill>
                <a:latin typeface="Lato"/>
                <a:ea typeface="Lato"/>
                <a:cs typeface="Lato"/>
                <a:sym typeface="Lato"/>
              </a:rPr>
              <a:t>Make a component</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Pass color in as a prop</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Have a state variable</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An onPress listener is needed</a:t>
            </a:r>
            <a:endParaRPr>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a:solidFill>
                <a:schemeClr val="lt1"/>
              </a:solidFill>
              <a:latin typeface="Lato"/>
              <a:ea typeface="Lato"/>
              <a:cs typeface="Lato"/>
              <a:sym typeface="Lato"/>
            </a:endParaRPr>
          </a:p>
        </p:txBody>
      </p:sp>
      <p:pic>
        <p:nvPicPr>
          <p:cNvPr id="448" name="Google Shape;448;p41"/>
          <p:cNvPicPr preferRelativeResize="0"/>
          <p:nvPr/>
        </p:nvPicPr>
        <p:blipFill>
          <a:blip r:embed="rId4">
            <a:alphaModFix/>
          </a:blip>
          <a:stretch>
            <a:fillRect/>
          </a:stretch>
        </p:blipFill>
        <p:spPr>
          <a:xfrm>
            <a:off x="6406975" y="237675"/>
            <a:ext cx="2622275" cy="4772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5"/>
          <p:cNvSpPr txBox="1"/>
          <p:nvPr>
            <p:ph type="title"/>
          </p:nvPr>
        </p:nvSpPr>
        <p:spPr>
          <a:xfrm>
            <a:off x="1099450" y="393750"/>
            <a:ext cx="4419600" cy="69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How are we building it?</a:t>
            </a:r>
            <a:endParaRPr sz="2800">
              <a:solidFill>
                <a:srgbClr val="ADF5DD"/>
              </a:solidFill>
            </a:endParaRPr>
          </a:p>
        </p:txBody>
      </p:sp>
      <p:sp>
        <p:nvSpPr>
          <p:cNvPr id="151" name="Google Shape;151;p15"/>
          <p:cNvSpPr txBox="1"/>
          <p:nvPr>
            <p:ph idx="1" type="body"/>
          </p:nvPr>
        </p:nvSpPr>
        <p:spPr>
          <a:xfrm>
            <a:off x="1297500" y="1567550"/>
            <a:ext cx="7038900" cy="340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Expo + Snack</a:t>
            </a:r>
            <a:endParaRPr sz="1800"/>
          </a:p>
          <a:p>
            <a:pPr indent="-317500" lvl="0" marL="457200" rtl="0" algn="l">
              <a:spcBef>
                <a:spcPts val="0"/>
              </a:spcBef>
              <a:spcAft>
                <a:spcPts val="0"/>
              </a:spcAft>
              <a:buSzPts val="1400"/>
              <a:buChar char="●"/>
            </a:pPr>
            <a:r>
              <a:rPr lang="en" sz="1400"/>
              <a:t> Online IDE created by Expo for React Native development</a:t>
            </a:r>
            <a:endParaRPr sz="1400"/>
          </a:p>
          <a:p>
            <a:pPr indent="-317500" lvl="0" marL="457200" rtl="0" algn="l">
              <a:spcBef>
                <a:spcPts val="0"/>
              </a:spcBef>
              <a:spcAft>
                <a:spcPts val="0"/>
              </a:spcAft>
              <a:buSzPts val="1400"/>
              <a:buChar char="●"/>
            </a:pPr>
            <a:r>
              <a:rPr lang="en" sz="1400"/>
              <a:t>You can create an app in Snack and share it easily with a QR code</a:t>
            </a:r>
            <a:endParaRPr sz="1400"/>
          </a:p>
          <a:p>
            <a:pPr indent="-317500" lvl="0" marL="457200" rtl="0" algn="l">
              <a:spcBef>
                <a:spcPts val="0"/>
              </a:spcBef>
              <a:spcAft>
                <a:spcPts val="0"/>
              </a:spcAft>
              <a:buSzPts val="1400"/>
              <a:buChar char="●"/>
            </a:pPr>
            <a:r>
              <a:rPr lang="en" sz="1400"/>
              <a:t>To run it on your phone you just need the corresponding Expo app from the Play or App Store</a:t>
            </a:r>
            <a:endParaRPr sz="1400"/>
          </a:p>
          <a:p>
            <a:pPr indent="0" lvl="0" marL="0" rtl="0" algn="l">
              <a:spcBef>
                <a:spcPts val="0"/>
              </a:spcBef>
              <a:spcAft>
                <a:spcPts val="0"/>
              </a:spcAft>
              <a:buNone/>
            </a:pPr>
            <a:r>
              <a:t/>
            </a:r>
            <a:endParaRPr sz="1400"/>
          </a:p>
          <a:p>
            <a:pPr indent="0" lvl="0" marL="0" rtl="0" algn="l">
              <a:spcBef>
                <a:spcPts val="1600"/>
              </a:spcBef>
              <a:spcAft>
                <a:spcPts val="1600"/>
              </a:spcAft>
              <a:buNone/>
            </a:pPr>
            <a:r>
              <a:rPr lang="en" sz="1400"/>
              <a:t>If you haven’t already, open the slides: </a:t>
            </a:r>
            <a:r>
              <a:rPr lang="en" sz="1400" u="sng">
                <a:solidFill>
                  <a:schemeClr val="hlink"/>
                </a:solidFill>
                <a:hlinkClick r:id="rId3"/>
              </a:rPr>
              <a:t>ap.pn/2p90qqo</a:t>
            </a:r>
            <a:endParaRPr sz="1400"/>
          </a:p>
        </p:txBody>
      </p:sp>
      <p:pic>
        <p:nvPicPr>
          <p:cNvPr id="152" name="Google Shape;152;p15">
            <a:hlinkClick r:id="rId4"/>
          </p:cNvPr>
          <p:cNvPicPr preferRelativeResize="0"/>
          <p:nvPr/>
        </p:nvPicPr>
        <p:blipFill>
          <a:blip r:embed="rId5">
            <a:alphaModFix/>
          </a:blip>
          <a:stretch>
            <a:fillRect/>
          </a:stretch>
        </p:blipFill>
        <p:spPr>
          <a:xfrm>
            <a:off x="6813600" y="895103"/>
            <a:ext cx="1987599" cy="511348"/>
          </a:xfrm>
          <a:prstGeom prst="rect">
            <a:avLst/>
          </a:prstGeom>
          <a:noFill/>
          <a:ln>
            <a:noFill/>
          </a:ln>
        </p:spPr>
      </p:pic>
      <p:pic>
        <p:nvPicPr>
          <p:cNvPr id="153" name="Google Shape;153;p15">
            <a:hlinkClick r:id="rId6"/>
          </p:cNvPr>
          <p:cNvPicPr preferRelativeResize="0"/>
          <p:nvPr/>
        </p:nvPicPr>
        <p:blipFill>
          <a:blip r:embed="rId7">
            <a:alphaModFix/>
          </a:blip>
          <a:stretch>
            <a:fillRect/>
          </a:stretch>
        </p:blipFill>
        <p:spPr>
          <a:xfrm>
            <a:off x="6813600" y="295135"/>
            <a:ext cx="1987600" cy="583875"/>
          </a:xfrm>
          <a:prstGeom prst="rect">
            <a:avLst/>
          </a:prstGeom>
          <a:noFill/>
          <a:ln>
            <a:noFill/>
          </a:ln>
        </p:spPr>
      </p:pic>
      <p:pic>
        <p:nvPicPr>
          <p:cNvPr id="154" name="Google Shape;154;p15"/>
          <p:cNvPicPr preferRelativeResize="0"/>
          <p:nvPr/>
        </p:nvPicPr>
        <p:blipFill>
          <a:blip r:embed="rId8">
            <a:alphaModFix/>
          </a:blip>
          <a:stretch>
            <a:fillRect/>
          </a:stretch>
        </p:blipFill>
        <p:spPr>
          <a:xfrm>
            <a:off x="5486200" y="439200"/>
            <a:ext cx="485100" cy="4851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2"/>
          <p:cNvSpPr txBox="1"/>
          <p:nvPr>
            <p:ph idx="4294967295" type="title"/>
          </p:nvPr>
        </p:nvSpPr>
        <p:spPr>
          <a:xfrm>
            <a:off x="218000" y="341363"/>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ADF5DD"/>
                </a:solidFill>
              </a:rPr>
              <a:t>Adding Components: Building onOffSwitch</a:t>
            </a:r>
            <a:endParaRPr sz="2400">
              <a:solidFill>
                <a:srgbClr val="ADF5DD"/>
              </a:solidFill>
            </a:endParaRPr>
          </a:p>
        </p:txBody>
      </p:sp>
      <p:sp>
        <p:nvSpPr>
          <p:cNvPr id="454" name="Google Shape;454;p42"/>
          <p:cNvSpPr txBox="1"/>
          <p:nvPr>
            <p:ph idx="4294967295" type="body"/>
          </p:nvPr>
        </p:nvSpPr>
        <p:spPr>
          <a:xfrm>
            <a:off x="5272100" y="1110350"/>
            <a:ext cx="32166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5FB3B3"/>
                </a:solidFill>
              </a:rPr>
              <a:t>Imports</a:t>
            </a:r>
            <a:endParaRPr sz="1400">
              <a:solidFill>
                <a:srgbClr val="5FB3B3"/>
              </a:solidFill>
            </a:endParaRPr>
          </a:p>
          <a:p>
            <a:pPr indent="0" lvl="0" marL="0" rtl="0" algn="l">
              <a:spcBef>
                <a:spcPts val="1600"/>
              </a:spcBef>
              <a:spcAft>
                <a:spcPts val="0"/>
              </a:spcAft>
              <a:buNone/>
            </a:pPr>
            <a:r>
              <a:rPr lang="en" sz="1400">
                <a:solidFill>
                  <a:srgbClr val="C5A5C5"/>
                </a:solidFill>
              </a:rPr>
              <a:t>Class Creation + export (making it visible to other files)</a:t>
            </a:r>
            <a:endParaRPr sz="1400">
              <a:solidFill>
                <a:srgbClr val="C5A5C5"/>
              </a:solidFill>
            </a:endParaRPr>
          </a:p>
          <a:p>
            <a:pPr indent="0" lvl="0" marL="0" rtl="0" algn="l">
              <a:spcBef>
                <a:spcPts val="1600"/>
              </a:spcBef>
              <a:spcAft>
                <a:spcPts val="0"/>
              </a:spcAft>
              <a:buNone/>
            </a:pPr>
            <a:r>
              <a:rPr lang="en" sz="1400">
                <a:solidFill>
                  <a:srgbClr val="0097A7"/>
                </a:solidFill>
              </a:rPr>
              <a:t>Initial state</a:t>
            </a:r>
            <a:endParaRPr sz="1400">
              <a:solidFill>
                <a:srgbClr val="0097A7"/>
              </a:solidFill>
            </a:endParaRPr>
          </a:p>
          <a:p>
            <a:pPr indent="0" lvl="0" marL="0" rtl="0" algn="l">
              <a:spcBef>
                <a:spcPts val="1600"/>
              </a:spcBef>
              <a:spcAft>
                <a:spcPts val="0"/>
              </a:spcAft>
              <a:buNone/>
            </a:pPr>
            <a:r>
              <a:rPr lang="en" sz="1400">
                <a:solidFill>
                  <a:srgbClr val="FC929E"/>
                </a:solidFill>
              </a:rPr>
              <a:t>Callbacks + Changing State</a:t>
            </a:r>
            <a:endParaRPr sz="1400">
              <a:solidFill>
                <a:srgbClr val="FC929E"/>
              </a:solidFill>
            </a:endParaRPr>
          </a:p>
          <a:p>
            <a:pPr indent="0" lvl="0" marL="0" rtl="0" algn="l">
              <a:spcBef>
                <a:spcPts val="1600"/>
              </a:spcBef>
              <a:spcAft>
                <a:spcPts val="0"/>
              </a:spcAft>
              <a:buNone/>
            </a:pPr>
            <a:r>
              <a:rPr lang="en" sz="1400">
                <a:solidFill>
                  <a:srgbClr val="79B6F2"/>
                </a:solidFill>
              </a:rPr>
              <a:t>Props</a:t>
            </a:r>
            <a:endParaRPr sz="1400">
              <a:solidFill>
                <a:srgbClr val="79B6F2"/>
              </a:solidFill>
            </a:endParaRPr>
          </a:p>
          <a:p>
            <a:pPr indent="0" lvl="0" marL="0" rtl="0" algn="l">
              <a:spcBef>
                <a:spcPts val="1600"/>
              </a:spcBef>
              <a:spcAft>
                <a:spcPts val="1600"/>
              </a:spcAft>
              <a:buNone/>
            </a:pPr>
            <a:r>
              <a:rPr lang="en" sz="1400"/>
              <a:t>Render + other lifecycle methods</a:t>
            </a:r>
            <a:endParaRPr sz="1400"/>
          </a:p>
        </p:txBody>
      </p:sp>
      <p:sp>
        <p:nvSpPr>
          <p:cNvPr id="455" name="Google Shape;455;p42"/>
          <p:cNvSpPr txBox="1"/>
          <p:nvPr/>
        </p:nvSpPr>
        <p:spPr>
          <a:xfrm>
            <a:off x="327025" y="1176350"/>
            <a:ext cx="4945200" cy="377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React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9900"/>
                </a:solidFill>
                <a:latin typeface="Consolas"/>
                <a:ea typeface="Consolas"/>
                <a:cs typeface="Consolas"/>
                <a:sym typeface="Consolas"/>
              </a:rPr>
              <a:t>import</a:t>
            </a:r>
            <a:r>
              <a:rPr lang="en" sz="1000">
                <a:solidFill>
                  <a:srgbClr val="FFFFFF"/>
                </a:solidFill>
                <a:latin typeface="Consolas"/>
                <a:ea typeface="Consolas"/>
                <a:cs typeface="Consolas"/>
                <a:sym typeface="Consolas"/>
              </a:rPr>
              <a:t> { </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StyleSheet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from</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'react-native'</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9900"/>
                </a:solidFill>
                <a:latin typeface="Consolas"/>
                <a:ea typeface="Consolas"/>
                <a:cs typeface="Consolas"/>
                <a:sym typeface="Consolas"/>
              </a:rPr>
              <a:t>export default class </a:t>
            </a:r>
            <a:r>
              <a:rPr lang="en" sz="1000">
                <a:solidFill>
                  <a:srgbClr val="4A86E8"/>
                </a:solidFill>
                <a:latin typeface="Consolas"/>
                <a:ea typeface="Consolas"/>
                <a:cs typeface="Consolas"/>
                <a:sym typeface="Consolas"/>
              </a:rPr>
              <a:t>OnOffSwitch</a:t>
            </a:r>
            <a:r>
              <a:rPr lang="en" sz="1000">
                <a:solidFill>
                  <a:srgbClr val="FF9900"/>
                </a:solidFill>
                <a:latin typeface="Consolas"/>
                <a:ea typeface="Consolas"/>
                <a:cs typeface="Consolas"/>
                <a:sym typeface="Consolas"/>
              </a:rPr>
              <a:t> extends </a:t>
            </a:r>
            <a:r>
              <a:rPr lang="en" sz="1000">
                <a:solidFill>
                  <a:srgbClr val="4A86E8"/>
                </a:solidFill>
                <a:latin typeface="Consolas"/>
                <a:ea typeface="Consolas"/>
                <a:cs typeface="Consolas"/>
                <a:sym typeface="Consolas"/>
              </a:rPr>
              <a:t>Component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constructor(props)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super</a:t>
            </a:r>
            <a:r>
              <a:rPr lang="en" sz="1000">
                <a:solidFill>
                  <a:srgbClr val="FFFFFF"/>
                </a:solidFill>
                <a:latin typeface="Consolas"/>
                <a:ea typeface="Consolas"/>
                <a:cs typeface="Consolas"/>
                <a:sym typeface="Consolas"/>
              </a:rPr>
              <a:t>(props);</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 = { isOn: </a:t>
            </a:r>
            <a:r>
              <a:rPr lang="en" sz="1000">
                <a:solidFill>
                  <a:srgbClr val="B4A7D6"/>
                </a:solidFill>
                <a:latin typeface="Consolas"/>
                <a:ea typeface="Consolas"/>
                <a:cs typeface="Consolas"/>
                <a:sym typeface="Consolas"/>
              </a:rPr>
              <a:t>false</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toggle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.setState({ isOn: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render </a:t>
            </a:r>
            <a:r>
              <a:rPr lang="en" sz="1000">
                <a:solidFill>
                  <a:srgbClr val="FF9900"/>
                </a:solidFill>
                <a:latin typeface="Consolas"/>
                <a:ea typeface="Consolas"/>
                <a:cs typeface="Consolas"/>
                <a:sym typeface="Consolas"/>
              </a:rPr>
              <a:t>=</a:t>
            </a:r>
            <a:r>
              <a:rPr lang="en" sz="1000">
                <a:solidFill>
                  <a:srgbClr val="FFFFFF"/>
                </a:solidFill>
                <a:latin typeface="Consolas"/>
                <a:ea typeface="Consolas"/>
                <a:cs typeface="Consolas"/>
                <a:sym typeface="Consolas"/>
              </a:rPr>
              <a:t> () </a:t>
            </a:r>
            <a:r>
              <a:rPr lang="en" sz="1000">
                <a:solidFill>
                  <a:srgbClr val="FF9900"/>
                </a:solidFill>
                <a:latin typeface="Consolas"/>
                <a:ea typeface="Consolas"/>
                <a:cs typeface="Consolas"/>
                <a:sym typeface="Consolas"/>
              </a:rPr>
              <a:t>=&gt;</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buttonText =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.state.isOn ? </a:t>
            </a:r>
            <a:r>
              <a:rPr lang="en" sz="1000">
                <a:solidFill>
                  <a:srgbClr val="93C47D"/>
                </a:solidFill>
                <a:latin typeface="Consolas"/>
                <a:ea typeface="Consolas"/>
                <a:cs typeface="Consolas"/>
                <a:sym typeface="Consolas"/>
              </a:rPr>
              <a:t>"ON" </a:t>
            </a:r>
            <a:r>
              <a:rPr lang="en" sz="1000">
                <a:solidFill>
                  <a:srgbClr val="FFFFFF"/>
                </a:solidFill>
                <a:latin typeface="Consolas"/>
                <a:ea typeface="Consolas"/>
                <a:cs typeface="Consolas"/>
                <a:sym typeface="Consolas"/>
              </a:rPr>
              <a:t>: </a:t>
            </a:r>
            <a:r>
              <a:rPr lang="en" sz="1000">
                <a:solidFill>
                  <a:srgbClr val="93C47D"/>
                </a:solidFill>
                <a:latin typeface="Consolas"/>
                <a:ea typeface="Consolas"/>
                <a:cs typeface="Consolas"/>
                <a:sym typeface="Consolas"/>
              </a:rPr>
              <a:t>"OFF"</a:t>
            </a: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const</a:t>
            </a:r>
            <a:r>
              <a:rPr lang="en" sz="1000">
                <a:solidFill>
                  <a:srgbClr val="FFFFFF"/>
                </a:solidFill>
                <a:latin typeface="Consolas"/>
                <a:ea typeface="Consolas"/>
                <a:cs typeface="Consolas"/>
                <a:sym typeface="Consolas"/>
              </a:rPr>
              <a:t> buttonColor = {backgroundColor: </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.props.color};</a:t>
            </a:r>
            <a:endParaRPr sz="1000">
              <a:solidFill>
                <a:srgbClr val="FFFFFF"/>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000">
                <a:solidFill>
                  <a:srgbClr val="FFFFFF"/>
                </a:solidFill>
                <a:latin typeface="Consolas"/>
                <a:ea typeface="Consolas"/>
                <a:cs typeface="Consolas"/>
                <a:sym typeface="Consolas"/>
              </a:rPr>
              <a:t>    </a:t>
            </a:r>
            <a:r>
              <a:rPr lang="en" sz="1000">
                <a:solidFill>
                  <a:srgbClr val="FF9900"/>
                </a:solidFill>
                <a:latin typeface="Consolas"/>
                <a:ea typeface="Consolas"/>
                <a:cs typeface="Consolas"/>
                <a:sym typeface="Consolas"/>
              </a:rPr>
              <a:t>return</a:t>
            </a: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 style={[styles.button, buttonColor]}</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onPress={</a:t>
            </a:r>
            <a:r>
              <a:rPr lang="en" sz="1000">
                <a:solidFill>
                  <a:srgbClr val="4A86E8"/>
                </a:solidFill>
                <a:latin typeface="Consolas"/>
                <a:ea typeface="Consolas"/>
                <a:cs typeface="Consolas"/>
                <a:sym typeface="Consolas"/>
              </a:rPr>
              <a:t>this</a:t>
            </a:r>
            <a:r>
              <a:rPr lang="en" sz="1000">
                <a:solidFill>
                  <a:srgbClr val="FFFFFF"/>
                </a:solidFill>
                <a:latin typeface="Consolas"/>
                <a:ea typeface="Consolas"/>
                <a:cs typeface="Consolas"/>
                <a:sym typeface="Consolas"/>
              </a:rPr>
              <a:t>.toggle} &gt;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 style={styles.buttonText}&gt;{</a:t>
            </a:r>
            <a:r>
              <a:rPr lang="en" sz="1000">
                <a:solidFill>
                  <a:srgbClr val="FFFFFF"/>
                </a:solidFill>
                <a:latin typeface="Consolas"/>
                <a:ea typeface="Consolas"/>
                <a:cs typeface="Consolas"/>
                <a:sym typeface="Consolas"/>
              </a:rPr>
              <a:t>buttonText</a:t>
            </a:r>
            <a:r>
              <a:rPr lang="en" sz="1000">
                <a:solidFill>
                  <a:srgbClr val="FFFFFF"/>
                </a:solidFill>
                <a:latin typeface="Consolas"/>
                <a:ea typeface="Consolas"/>
                <a:cs typeface="Consolas"/>
                <a:sym typeface="Consolas"/>
              </a:rPr>
              <a:t>}&lt;/</a:t>
            </a:r>
            <a:r>
              <a:rPr lang="en" sz="1000">
                <a:solidFill>
                  <a:srgbClr val="4A86E8"/>
                </a:solidFill>
                <a:latin typeface="Consolas"/>
                <a:ea typeface="Consolas"/>
                <a:cs typeface="Consolas"/>
                <a:sym typeface="Consolas"/>
              </a:rPr>
              <a:t>Text</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&lt;/</a:t>
            </a:r>
            <a:r>
              <a:rPr lang="en" sz="1000">
                <a:solidFill>
                  <a:srgbClr val="4A86E8"/>
                </a:solidFill>
                <a:latin typeface="Consolas"/>
                <a:ea typeface="Consolas"/>
                <a:cs typeface="Consolas"/>
                <a:sym typeface="Consolas"/>
              </a:rPr>
              <a:t>TouchableOpacity</a:t>
            </a:r>
            <a:r>
              <a:rPr lang="en" sz="1000">
                <a:solidFill>
                  <a:srgbClr val="FFFFFF"/>
                </a:solidFill>
                <a:latin typeface="Consolas"/>
                <a:ea typeface="Consolas"/>
                <a:cs typeface="Consolas"/>
                <a:sym typeface="Consolas"/>
              </a:rPr>
              <a:t>&gt;</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  }</a:t>
            </a:r>
            <a:endParaRPr sz="1000">
              <a:solidFill>
                <a:srgbClr val="FFFFFF"/>
              </a:solidFill>
              <a:latin typeface="Consolas"/>
              <a:ea typeface="Consolas"/>
              <a:cs typeface="Consolas"/>
              <a:sym typeface="Consolas"/>
            </a:endParaRPr>
          </a:p>
          <a:p>
            <a:pPr indent="0" lvl="0" marL="0" rtl="0" algn="l">
              <a:spcBef>
                <a:spcPts val="0"/>
              </a:spcBef>
              <a:spcAft>
                <a:spcPts val="0"/>
              </a:spcAft>
              <a:buNone/>
            </a:pPr>
            <a:r>
              <a:rPr lang="en" sz="1000">
                <a:solidFill>
                  <a:srgbClr val="FFFFFF"/>
                </a:solidFill>
                <a:latin typeface="Consolas"/>
                <a:ea typeface="Consolas"/>
                <a:cs typeface="Consolas"/>
                <a:sym typeface="Consolas"/>
              </a:rPr>
              <a:t>}</a:t>
            </a:r>
            <a:endParaRPr sz="1000">
              <a:solidFill>
                <a:srgbClr val="FFFFFF"/>
              </a:solidFill>
              <a:latin typeface="Consolas"/>
              <a:ea typeface="Consolas"/>
              <a:cs typeface="Consolas"/>
              <a:sym typeface="Consolas"/>
            </a:endParaRPr>
          </a:p>
        </p:txBody>
      </p:sp>
      <p:sp>
        <p:nvSpPr>
          <p:cNvPr id="456" name="Google Shape;456;p42"/>
          <p:cNvSpPr/>
          <p:nvPr/>
        </p:nvSpPr>
        <p:spPr>
          <a:xfrm>
            <a:off x="327025" y="1131900"/>
            <a:ext cx="4698900" cy="388800"/>
          </a:xfrm>
          <a:prstGeom prst="rect">
            <a:avLst/>
          </a:prstGeom>
          <a:noFill/>
          <a:ln cap="flat" cmpd="sng" w="38100">
            <a:solidFill>
              <a:srgbClr val="5FB3B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327025" y="1625625"/>
            <a:ext cx="4698900" cy="201600"/>
          </a:xfrm>
          <a:prstGeom prst="rect">
            <a:avLst/>
          </a:prstGeom>
          <a:noFill/>
          <a:ln cap="flat" cmpd="sng" w="38100">
            <a:solidFill>
              <a:srgbClr val="C5A5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8" name="Google Shape;458;p42"/>
          <p:cNvGrpSpPr/>
          <p:nvPr/>
        </p:nvGrpSpPr>
        <p:grpSpPr>
          <a:xfrm>
            <a:off x="327032" y="2603541"/>
            <a:ext cx="4699064" cy="1631948"/>
            <a:chOff x="174625" y="2832113"/>
            <a:chExt cx="3857700" cy="1631948"/>
          </a:xfrm>
        </p:grpSpPr>
        <p:sp>
          <p:nvSpPr>
            <p:cNvPr id="459" name="Google Shape;459;p42"/>
            <p:cNvSpPr/>
            <p:nvPr/>
          </p:nvSpPr>
          <p:spPr>
            <a:xfrm>
              <a:off x="174625" y="2832113"/>
              <a:ext cx="3857700" cy="5922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a:off x="618813" y="4262461"/>
              <a:ext cx="1379400" cy="201600"/>
            </a:xfrm>
            <a:prstGeom prst="rect">
              <a:avLst/>
            </a:prstGeom>
            <a:noFill/>
            <a:ln cap="flat" cmpd="sng" w="38100">
              <a:solidFill>
                <a:srgbClr val="FC92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 name="Google Shape;461;p42"/>
          <p:cNvGrpSpPr/>
          <p:nvPr/>
        </p:nvGrpSpPr>
        <p:grpSpPr>
          <a:xfrm>
            <a:off x="327032" y="1917741"/>
            <a:ext cx="4699064" cy="1690688"/>
            <a:chOff x="174625" y="2146313"/>
            <a:chExt cx="3857700" cy="1690688"/>
          </a:xfrm>
        </p:grpSpPr>
        <p:sp>
          <p:nvSpPr>
            <p:cNvPr id="462" name="Google Shape;462;p42"/>
            <p:cNvSpPr/>
            <p:nvPr/>
          </p:nvSpPr>
          <p:spPr>
            <a:xfrm>
              <a:off x="174625" y="2146313"/>
              <a:ext cx="3857700" cy="5922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446731" y="3684600"/>
              <a:ext cx="2838600" cy="152400"/>
            </a:xfrm>
            <a:prstGeom prst="rect">
              <a:avLst/>
            </a:prstGeom>
            <a:noFill/>
            <a:ln cap="flat" cmpd="sng" w="38100">
              <a:solidFill>
                <a:srgbClr val="0097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grpSp>
      <p:sp>
        <p:nvSpPr>
          <p:cNvPr id="464" name="Google Shape;464;p42"/>
          <p:cNvSpPr/>
          <p:nvPr/>
        </p:nvSpPr>
        <p:spPr>
          <a:xfrm>
            <a:off x="2112975" y="3617925"/>
            <a:ext cx="2421000" cy="152400"/>
          </a:xfrm>
          <a:prstGeom prst="rect">
            <a:avLst/>
          </a:prstGeom>
          <a:noFill/>
          <a:ln cap="flat" cmpd="sng" w="38100">
            <a:solidFill>
              <a:srgbClr val="79B6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3"/>
          <p:cNvSpPr txBox="1"/>
          <p:nvPr>
            <p:ph idx="4294967295" type="title"/>
          </p:nvPr>
        </p:nvSpPr>
        <p:spPr>
          <a:xfrm>
            <a:off x="222763" y="3461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Styling: Basics</a:t>
            </a:r>
            <a:endParaRPr>
              <a:solidFill>
                <a:srgbClr val="ADF5DD"/>
              </a:solidFill>
            </a:endParaRPr>
          </a:p>
        </p:txBody>
      </p:sp>
      <p:sp>
        <p:nvSpPr>
          <p:cNvPr id="470" name="Google Shape;470;p43"/>
          <p:cNvSpPr txBox="1"/>
          <p:nvPr/>
        </p:nvSpPr>
        <p:spPr>
          <a:xfrm>
            <a:off x="252900" y="1438606"/>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ato"/>
                <a:ea typeface="Lato"/>
                <a:cs typeface="Lato"/>
                <a:sym typeface="Lato"/>
              </a:rPr>
              <a:t>Create Your Styles</a:t>
            </a:r>
            <a:endParaRPr>
              <a:solidFill>
                <a:schemeClr val="lt2"/>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const </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 = StyleSheet.create({</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a:t>
            </a:r>
            <a:r>
              <a:rPr lang="en" sz="1200">
                <a:solidFill>
                  <a:srgbClr val="79B6F2"/>
                </a:solidFill>
                <a:latin typeface="Lato"/>
                <a:ea typeface="Lato"/>
                <a:cs typeface="Lato"/>
                <a:sym typeface="Lato"/>
              </a:rPr>
              <a:t>button</a:t>
            </a:r>
            <a:r>
              <a:rPr lang="en" sz="1200">
                <a:solidFill>
                  <a:schemeClr val="lt1"/>
                </a:solidFill>
                <a:latin typeface="Lato"/>
                <a:ea typeface="Lato"/>
                <a:cs typeface="Lato"/>
                <a:sym typeface="Lato"/>
              </a:rPr>
              <a:t>: {</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padding: 20,</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Margin: 5,</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backgroundColor: </a:t>
            </a:r>
            <a:r>
              <a:rPr lang="en" sz="1200">
                <a:solidFill>
                  <a:srgbClr val="79B6F2"/>
                </a:solidFill>
                <a:latin typeface="Lato"/>
                <a:ea typeface="Lato"/>
                <a:cs typeface="Lato"/>
                <a:sym typeface="Lato"/>
              </a:rPr>
              <a:t>'blue'</a:t>
            </a:r>
            <a:endParaRPr sz="1200">
              <a:solidFill>
                <a:srgbClr val="79B6F2"/>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r>
              <a:rPr lang="en" sz="1200">
                <a:solidFill>
                  <a:schemeClr val="lt1"/>
                </a:solidFill>
                <a:latin typeface="Lato"/>
                <a:ea typeface="Lato"/>
                <a:cs typeface="Lato"/>
                <a:sym typeface="Lato"/>
              </a:rPr>
              <a:t>fontSize: 20,</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chemeClr val="lt1"/>
                </a:solidFill>
                <a:latin typeface="Lato"/>
                <a:ea typeface="Lato"/>
                <a:cs typeface="Lato"/>
                <a:sym typeface="Lato"/>
              </a:rPr>
              <a:t>    fontWeight: 'bold',</a:t>
            </a:r>
            <a:endParaRPr sz="1200">
              <a:solidFill>
                <a:schemeClr val="lt1"/>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color: </a:t>
            </a:r>
            <a:r>
              <a:rPr lang="en" sz="1200">
                <a:solidFill>
                  <a:srgbClr val="FC929E"/>
                </a:solidFill>
                <a:latin typeface="Lato"/>
                <a:ea typeface="Lato"/>
                <a:cs typeface="Lato"/>
                <a:sym typeface="Lato"/>
              </a:rPr>
              <a:t>'pink'</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471" name="Google Shape;471;p43"/>
          <p:cNvSpPr txBox="1"/>
          <p:nvPr>
            <p:ph idx="4294967295" type="body"/>
          </p:nvPr>
        </p:nvSpPr>
        <p:spPr>
          <a:xfrm>
            <a:off x="1221300" y="3944950"/>
            <a:ext cx="7038900" cy="10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2 approaches to finding styles:</a:t>
            </a:r>
            <a:endParaRPr sz="1400"/>
          </a:p>
          <a:p>
            <a:pPr indent="-317500" lvl="0" marL="457200" rtl="0" algn="l">
              <a:spcBef>
                <a:spcPts val="1600"/>
              </a:spcBef>
              <a:spcAft>
                <a:spcPts val="0"/>
              </a:spcAft>
              <a:buSzPts val="1400"/>
              <a:buChar char="●"/>
            </a:pPr>
            <a:r>
              <a:rPr lang="en" sz="1400"/>
              <a:t>Look through the style docs for </a:t>
            </a:r>
            <a:r>
              <a:rPr lang="en" sz="1400" u="sng">
                <a:solidFill>
                  <a:schemeClr val="accent5"/>
                </a:solidFill>
                <a:hlinkClick r:id="rId3"/>
              </a:rPr>
              <a:t>Text</a:t>
            </a:r>
            <a:r>
              <a:rPr lang="en" sz="1400"/>
              <a:t> and </a:t>
            </a:r>
            <a:r>
              <a:rPr lang="en" sz="1400" u="sng">
                <a:solidFill>
                  <a:schemeClr val="accent5"/>
                </a:solidFill>
                <a:hlinkClick r:id="rId4"/>
              </a:rPr>
              <a:t>View</a:t>
            </a:r>
            <a:r>
              <a:rPr lang="en" sz="1400"/>
              <a:t> (do this at least once)</a:t>
            </a:r>
            <a:endParaRPr sz="1400"/>
          </a:p>
          <a:p>
            <a:pPr indent="-317500" lvl="0" marL="457200" rtl="0" algn="l">
              <a:spcBef>
                <a:spcPts val="0"/>
              </a:spcBef>
              <a:spcAft>
                <a:spcPts val="0"/>
              </a:spcAft>
              <a:buSzPts val="1400"/>
              <a:buChar char="●"/>
            </a:pPr>
            <a:r>
              <a:rPr lang="en" sz="1400"/>
              <a:t>Google “how to do &lt;this particular style&gt; in React Native”</a:t>
            </a:r>
            <a:endParaRPr sz="1400"/>
          </a:p>
        </p:txBody>
      </p:sp>
      <p:sp>
        <p:nvSpPr>
          <p:cNvPr id="472" name="Google Shape;472;p43"/>
          <p:cNvSpPr txBox="1"/>
          <p:nvPr/>
        </p:nvSpPr>
        <p:spPr>
          <a:xfrm>
            <a:off x="3001725" y="1413600"/>
            <a:ext cx="30075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latin typeface="Lato"/>
                <a:ea typeface="Lato"/>
                <a:cs typeface="Lato"/>
                <a:sym typeface="Lato"/>
              </a:rPr>
              <a:t>Component with style applied</a:t>
            </a:r>
            <a:endParaRPr>
              <a:solidFill>
                <a:schemeClr val="lt2"/>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79B6F2"/>
                </a:solidFill>
                <a:latin typeface="Lato"/>
                <a:ea typeface="Lato"/>
                <a:cs typeface="Lato"/>
                <a:sym typeface="Lato"/>
              </a:rPr>
              <a:t>button</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 style={</a:t>
            </a:r>
            <a:r>
              <a:rPr lang="en" sz="1200">
                <a:solidFill>
                  <a:srgbClr val="FAC863"/>
                </a:solidFill>
                <a:latin typeface="Lato"/>
                <a:ea typeface="Lato"/>
                <a:cs typeface="Lato"/>
                <a:sym typeface="Lato"/>
              </a:rPr>
              <a:t>styles</a:t>
            </a:r>
            <a:r>
              <a:rPr lang="en" sz="1200">
                <a:solidFill>
                  <a:srgbClr val="FFFFFF"/>
                </a:solidFill>
                <a:latin typeface="Lato"/>
                <a:ea typeface="Lato"/>
                <a:cs typeface="Lato"/>
                <a:sym typeface="Lato"/>
              </a:rPr>
              <a:t>.</a:t>
            </a:r>
            <a:r>
              <a:rPr lang="en" sz="1200">
                <a:solidFill>
                  <a:srgbClr val="FC929E"/>
                </a:solidFill>
                <a:latin typeface="Lato"/>
                <a:ea typeface="Lato"/>
                <a:cs typeface="Lato"/>
                <a:sym typeface="Lato"/>
              </a:rPr>
              <a:t>buttonText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r>
              <a:rPr lang="en" sz="1200">
                <a:solidFill>
                  <a:srgbClr val="FC929E"/>
                </a:solidFill>
                <a:latin typeface="Lato"/>
                <a:ea typeface="Lato"/>
                <a:cs typeface="Lato"/>
                <a:sym typeface="Lato"/>
              </a:rPr>
              <a:t>'On'</a:t>
            </a:r>
            <a:r>
              <a:rPr lang="en"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&lt;/</a:t>
            </a:r>
            <a:r>
              <a:rPr lang="en" sz="1200">
                <a:solidFill>
                  <a:srgbClr val="FC929E"/>
                </a:solidFill>
                <a:latin typeface="Lato"/>
                <a:ea typeface="Lato"/>
                <a:cs typeface="Lato"/>
                <a:sym typeface="Lato"/>
              </a:rPr>
              <a:t>Text</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&lt;/</a:t>
            </a:r>
            <a:r>
              <a:rPr lang="en" sz="1200">
                <a:solidFill>
                  <a:srgbClr val="79B6F2"/>
                </a:solidFill>
                <a:latin typeface="Lato"/>
                <a:ea typeface="Lato"/>
                <a:cs typeface="Lato"/>
                <a:sym typeface="Lato"/>
              </a:rPr>
              <a:t>TouchableOpacity</a:t>
            </a:r>
            <a:r>
              <a:rPr lang="en" sz="1200">
                <a:solidFill>
                  <a:srgbClr val="FFFFFF"/>
                </a:solidFill>
                <a:latin typeface="Lato"/>
                <a:ea typeface="Lato"/>
                <a:cs typeface="Lato"/>
                <a:sym typeface="Lato"/>
              </a:rPr>
              <a:t>&gt;</a:t>
            </a:r>
            <a:endParaRPr sz="1200">
              <a:solidFill>
                <a:srgbClr val="FFFFFF"/>
              </a:solidFill>
              <a:latin typeface="Lato"/>
              <a:ea typeface="Lato"/>
              <a:cs typeface="Lato"/>
              <a:sym typeface="Lato"/>
            </a:endParaRPr>
          </a:p>
        </p:txBody>
      </p:sp>
      <p:cxnSp>
        <p:nvCxnSpPr>
          <p:cNvPr id="473" name="Google Shape;473;p43"/>
          <p:cNvCxnSpPr/>
          <p:nvPr/>
        </p:nvCxnSpPr>
        <p:spPr>
          <a:xfrm>
            <a:off x="2690625" y="2730488"/>
            <a:ext cx="293700" cy="0"/>
          </a:xfrm>
          <a:prstGeom prst="straightConnector1">
            <a:avLst/>
          </a:prstGeom>
          <a:noFill/>
          <a:ln cap="flat" cmpd="sng" w="28575">
            <a:solidFill>
              <a:schemeClr val="dk2"/>
            </a:solidFill>
            <a:prstDash val="solid"/>
            <a:round/>
            <a:headEnd len="med" w="med" type="none"/>
            <a:tailEnd len="med" w="med" type="triangle"/>
          </a:ln>
        </p:spPr>
      </p:cxnSp>
      <p:cxnSp>
        <p:nvCxnSpPr>
          <p:cNvPr id="474" name="Google Shape;474;p43"/>
          <p:cNvCxnSpPr/>
          <p:nvPr/>
        </p:nvCxnSpPr>
        <p:spPr>
          <a:xfrm>
            <a:off x="5912150" y="2730500"/>
            <a:ext cx="293700" cy="0"/>
          </a:xfrm>
          <a:prstGeom prst="straightConnector1">
            <a:avLst/>
          </a:prstGeom>
          <a:noFill/>
          <a:ln cap="flat" cmpd="sng" w="28575">
            <a:solidFill>
              <a:schemeClr val="dk2"/>
            </a:solidFill>
            <a:prstDash val="solid"/>
            <a:round/>
            <a:headEnd len="med" w="med" type="none"/>
            <a:tailEnd len="med" w="med" type="triangle"/>
          </a:ln>
        </p:spPr>
      </p:cxnSp>
      <p:grpSp>
        <p:nvGrpSpPr>
          <p:cNvPr id="475" name="Google Shape;475;p43"/>
          <p:cNvGrpSpPr/>
          <p:nvPr/>
        </p:nvGrpSpPr>
        <p:grpSpPr>
          <a:xfrm>
            <a:off x="6232200" y="1413600"/>
            <a:ext cx="2658900" cy="2529300"/>
            <a:chOff x="6232200" y="1413600"/>
            <a:chExt cx="2658900" cy="2529300"/>
          </a:xfrm>
        </p:grpSpPr>
        <p:sp>
          <p:nvSpPr>
            <p:cNvPr id="476" name="Google Shape;476;p43"/>
            <p:cNvSpPr txBox="1"/>
            <p:nvPr/>
          </p:nvSpPr>
          <p:spPr>
            <a:xfrm>
              <a:off x="6232200" y="1413600"/>
              <a:ext cx="2658900" cy="25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Rendered view</a:t>
              </a:r>
              <a:endParaRPr>
                <a:solidFill>
                  <a:srgbClr val="FFFFFF"/>
                </a:solidFill>
              </a:endParaRPr>
            </a:p>
          </p:txBody>
        </p:sp>
        <p:pic>
          <p:nvPicPr>
            <p:cNvPr id="477" name="Google Shape;477;p43"/>
            <p:cNvPicPr preferRelativeResize="0"/>
            <p:nvPr/>
          </p:nvPicPr>
          <p:blipFill rotWithShape="1">
            <a:blip r:embed="rId5">
              <a:alphaModFix/>
            </a:blip>
            <a:srcRect b="0" l="3929" r="0" t="0"/>
            <a:stretch/>
          </p:blipFill>
          <p:spPr>
            <a:xfrm>
              <a:off x="6522363" y="1893400"/>
              <a:ext cx="2078575" cy="15025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1"/>
                                        <p:tgtEl>
                                          <p:spTgt spid="4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
                                        <p:tgtEl>
                                          <p:spTgt spid="4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pic>
        <p:nvPicPr>
          <p:cNvPr id="482" name="Google Shape;482;p44"/>
          <p:cNvPicPr preferRelativeResize="0"/>
          <p:nvPr/>
        </p:nvPicPr>
        <p:blipFill>
          <a:blip r:embed="rId3">
            <a:alphaModFix/>
          </a:blip>
          <a:stretch>
            <a:fillRect/>
          </a:stretch>
        </p:blipFill>
        <p:spPr>
          <a:xfrm>
            <a:off x="6406975" y="237675"/>
            <a:ext cx="2622275" cy="4772899"/>
          </a:xfrm>
          <a:prstGeom prst="rect">
            <a:avLst/>
          </a:prstGeom>
          <a:noFill/>
          <a:ln>
            <a:noFill/>
          </a:ln>
        </p:spPr>
      </p:pic>
      <p:sp>
        <p:nvSpPr>
          <p:cNvPr id="483" name="Google Shape;483;p44"/>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Styling: Laying out views</a:t>
            </a:r>
            <a:endParaRPr>
              <a:solidFill>
                <a:srgbClr val="ADF5DD"/>
              </a:solidFill>
            </a:endParaRPr>
          </a:p>
        </p:txBody>
      </p:sp>
      <p:sp>
        <p:nvSpPr>
          <p:cNvPr id="484" name="Google Shape;484;p44"/>
          <p:cNvSpPr txBox="1"/>
          <p:nvPr>
            <p:ph idx="4294967295" type="body"/>
          </p:nvPr>
        </p:nvSpPr>
        <p:spPr>
          <a:xfrm>
            <a:off x="306900" y="1567550"/>
            <a:ext cx="62478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rPr>
              <a:t>Flex is a set of styles for laying out views in React Native</a:t>
            </a:r>
            <a:endParaRPr sz="1400">
              <a:solidFill>
                <a:srgbClr val="FFFFFF"/>
              </a:solidFill>
            </a:endParaRPr>
          </a:p>
          <a:p>
            <a:pPr indent="-317500" lvl="0" marL="457200" rtl="0" algn="l">
              <a:spcBef>
                <a:spcPts val="1600"/>
              </a:spcBef>
              <a:spcAft>
                <a:spcPts val="0"/>
              </a:spcAft>
              <a:buSzPts val="1400"/>
              <a:buChar char="●"/>
            </a:pPr>
            <a:r>
              <a:rPr lang="en" sz="1400">
                <a:solidFill>
                  <a:srgbClr val="5FB3B3"/>
                </a:solidFill>
              </a:rPr>
              <a:t>flexDirection</a:t>
            </a:r>
            <a:r>
              <a:rPr lang="en" sz="1400"/>
              <a:t>: row vs column</a:t>
            </a:r>
            <a:endParaRPr sz="1400"/>
          </a:p>
          <a:p>
            <a:pPr indent="-317500" lvl="0" marL="457200" rtl="0" algn="l">
              <a:lnSpc>
                <a:spcPct val="100000"/>
              </a:lnSpc>
              <a:spcBef>
                <a:spcPts val="0"/>
              </a:spcBef>
              <a:spcAft>
                <a:spcPts val="0"/>
              </a:spcAft>
              <a:buSzPts val="1400"/>
              <a:buChar char="●"/>
            </a:pPr>
            <a:r>
              <a:rPr lang="en" sz="1400">
                <a:solidFill>
                  <a:srgbClr val="FAC863"/>
                </a:solidFill>
              </a:rPr>
              <a:t>justifyContent</a:t>
            </a:r>
            <a:r>
              <a:rPr lang="en" sz="1400">
                <a:solidFill>
                  <a:srgbClr val="FFFFFF"/>
                </a:solidFill>
              </a:rPr>
              <a:t>: alignment in flexDirection</a:t>
            </a:r>
            <a:endParaRPr sz="1400">
              <a:solidFill>
                <a:srgbClr val="FFFFFF"/>
              </a:solidFill>
            </a:endParaRPr>
          </a:p>
          <a:p>
            <a:pPr indent="-317500" lvl="0" marL="457200" rtl="0" algn="l">
              <a:lnSpc>
                <a:spcPct val="100000"/>
              </a:lnSpc>
              <a:spcBef>
                <a:spcPts val="0"/>
              </a:spcBef>
              <a:spcAft>
                <a:spcPts val="0"/>
              </a:spcAft>
              <a:buClr>
                <a:srgbClr val="FFFFFF"/>
              </a:buClr>
              <a:buSzPts val="1400"/>
              <a:buChar char="●"/>
            </a:pPr>
            <a:r>
              <a:rPr lang="en" sz="1400">
                <a:solidFill>
                  <a:srgbClr val="79B6F2"/>
                </a:solidFill>
              </a:rPr>
              <a:t>alignItems</a:t>
            </a:r>
            <a:r>
              <a:rPr lang="en" sz="1400">
                <a:solidFill>
                  <a:srgbClr val="FFFFFF"/>
                </a:solidFill>
              </a:rPr>
              <a:t>: alignment in cross-Direction</a:t>
            </a:r>
            <a:endParaRPr sz="1400">
              <a:solidFill>
                <a:srgbClr val="FFFFFF"/>
              </a:solidFill>
            </a:endParaRPr>
          </a:p>
          <a:p>
            <a:pPr indent="-317500" lvl="0" marL="457200" rtl="0" algn="l">
              <a:lnSpc>
                <a:spcPct val="100000"/>
              </a:lnSpc>
              <a:spcBef>
                <a:spcPts val="0"/>
              </a:spcBef>
              <a:spcAft>
                <a:spcPts val="0"/>
              </a:spcAft>
              <a:buClr>
                <a:srgbClr val="FFFFFF"/>
              </a:buClr>
              <a:buSzPts val="1400"/>
              <a:buChar char="●"/>
            </a:pPr>
            <a:r>
              <a:rPr lang="en" sz="1400">
                <a:solidFill>
                  <a:srgbClr val="FC929E"/>
                </a:solidFill>
              </a:rPr>
              <a:t>flex</a:t>
            </a:r>
            <a:r>
              <a:rPr lang="en" sz="1400">
                <a:solidFill>
                  <a:srgbClr val="FFFFFF"/>
                </a:solidFill>
              </a:rPr>
              <a:t>: how big the view should be</a:t>
            </a:r>
            <a:br>
              <a:rPr lang="en" sz="1400">
                <a:solidFill>
                  <a:srgbClr val="FFFFFF"/>
                </a:solidFill>
              </a:rPr>
            </a:br>
            <a:r>
              <a:rPr lang="en" sz="1400">
                <a:solidFill>
                  <a:srgbClr val="FFFFFF"/>
                </a:solidFill>
              </a:rPr>
              <a:t>(relative to its neighbors)</a:t>
            </a:r>
            <a:endParaRPr sz="1400">
              <a:solidFill>
                <a:srgbClr val="FFFFFF"/>
              </a:solidFill>
            </a:endParaRPr>
          </a:p>
          <a:p>
            <a:pPr indent="-317500" lvl="1" marL="914400" rtl="0" algn="l">
              <a:lnSpc>
                <a:spcPct val="100000"/>
              </a:lnSpc>
              <a:spcBef>
                <a:spcPts val="0"/>
              </a:spcBef>
              <a:spcAft>
                <a:spcPts val="0"/>
              </a:spcAft>
              <a:buClr>
                <a:srgbClr val="FFFFFF"/>
              </a:buClr>
              <a:buSzPts val="1400"/>
              <a:buChar char="○"/>
            </a:pPr>
            <a:r>
              <a:rPr lang="en" sz="1400">
                <a:solidFill>
                  <a:srgbClr val="FFFFFF"/>
                </a:solidFill>
              </a:rPr>
              <a:t>Here, the container has no neighbors</a:t>
            </a:r>
            <a:br>
              <a:rPr lang="en" sz="1400">
                <a:solidFill>
                  <a:srgbClr val="FFFFFF"/>
                </a:solidFill>
              </a:rPr>
            </a:br>
            <a:r>
              <a:rPr lang="en" sz="1400">
                <a:solidFill>
                  <a:srgbClr val="FFFFFF"/>
                </a:solidFill>
              </a:rPr>
              <a:t>So it takes up the full height</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spcBef>
                <a:spcPts val="0"/>
              </a:spcBef>
              <a:spcAft>
                <a:spcPts val="1600"/>
              </a:spcAft>
              <a:buNone/>
            </a:pPr>
            <a:r>
              <a:rPr lang="en" sz="1400"/>
              <a:t>These are the basics, if you want to know more </a:t>
            </a:r>
            <a:r>
              <a:rPr lang="en" sz="1400" u="sng">
                <a:solidFill>
                  <a:schemeClr val="hlink"/>
                </a:solidFill>
                <a:hlinkClick r:id="rId4"/>
              </a:rPr>
              <a:t>check this flex game out</a:t>
            </a:r>
            <a:r>
              <a:rPr lang="en" sz="1400"/>
              <a:t>.</a:t>
            </a:r>
            <a:endParaRPr sz="1400"/>
          </a:p>
        </p:txBody>
      </p:sp>
      <p:cxnSp>
        <p:nvCxnSpPr>
          <p:cNvPr id="485" name="Google Shape;485;p44"/>
          <p:cNvCxnSpPr/>
          <p:nvPr/>
        </p:nvCxnSpPr>
        <p:spPr>
          <a:xfrm>
            <a:off x="7418225" y="1140950"/>
            <a:ext cx="0" cy="1190400"/>
          </a:xfrm>
          <a:prstGeom prst="straightConnector1">
            <a:avLst/>
          </a:prstGeom>
          <a:noFill/>
          <a:ln cap="flat" cmpd="sng" w="38100">
            <a:solidFill>
              <a:srgbClr val="5FB3B3"/>
            </a:solidFill>
            <a:prstDash val="solid"/>
            <a:round/>
            <a:headEnd len="med" w="med" type="triangle"/>
            <a:tailEnd len="med" w="med" type="triangle"/>
          </a:ln>
        </p:spPr>
      </p:cxnSp>
      <p:sp>
        <p:nvSpPr>
          <p:cNvPr id="486" name="Google Shape;486;p44"/>
          <p:cNvSpPr txBox="1"/>
          <p:nvPr/>
        </p:nvSpPr>
        <p:spPr>
          <a:xfrm>
            <a:off x="4406275" y="1641650"/>
            <a:ext cx="2382600" cy="207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container: {</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5FB3B3"/>
                </a:solidFill>
                <a:latin typeface="Lato"/>
                <a:ea typeface="Lato"/>
                <a:cs typeface="Lato"/>
                <a:sym typeface="Lato"/>
              </a:rPr>
              <a:t>flexDirection</a:t>
            </a:r>
            <a:r>
              <a:rPr lang="en">
                <a:solidFill>
                  <a:srgbClr val="FFFFFF"/>
                </a:solidFill>
                <a:latin typeface="Lato"/>
                <a:ea typeface="Lato"/>
                <a:cs typeface="Lato"/>
                <a:sym typeface="Lato"/>
              </a:rPr>
              <a:t>: 'column',</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FAC863"/>
                </a:solidFill>
                <a:latin typeface="Lato"/>
                <a:ea typeface="Lato"/>
                <a:cs typeface="Lato"/>
                <a:sym typeface="Lato"/>
              </a:rPr>
              <a:t>justifyContent</a:t>
            </a:r>
            <a:r>
              <a:rPr lang="en">
                <a:solidFill>
                  <a:srgbClr val="FFFFFF"/>
                </a:solidFill>
                <a:latin typeface="Lato"/>
                <a:ea typeface="Lato"/>
                <a:cs typeface="Lato"/>
                <a:sym typeface="Lato"/>
              </a:rPr>
              <a:t>: ‘start’,</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79B6F2"/>
                </a:solidFill>
                <a:latin typeface="Lato"/>
                <a:ea typeface="Lato"/>
                <a:cs typeface="Lato"/>
                <a:sym typeface="Lato"/>
              </a:rPr>
              <a:t>alignItems</a:t>
            </a:r>
            <a:r>
              <a:rPr lang="en">
                <a:solidFill>
                  <a:srgbClr val="FFFFFF"/>
                </a:solidFill>
                <a:latin typeface="Lato"/>
                <a:ea typeface="Lato"/>
                <a:cs typeface="Lato"/>
                <a:sym typeface="Lato"/>
              </a:rPr>
              <a:t>: 'center',</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r>
              <a:rPr lang="en">
                <a:solidFill>
                  <a:srgbClr val="FC929E"/>
                </a:solidFill>
                <a:latin typeface="Lato"/>
                <a:ea typeface="Lato"/>
                <a:cs typeface="Lato"/>
                <a:sym typeface="Lato"/>
              </a:rPr>
              <a:t>flex</a:t>
            </a:r>
            <a:r>
              <a:rPr lang="en">
                <a:solidFill>
                  <a:srgbClr val="FFFFFF"/>
                </a:solidFill>
                <a:latin typeface="Lato"/>
                <a:ea typeface="Lato"/>
                <a:cs typeface="Lato"/>
                <a:sym typeface="Lato"/>
              </a:rPr>
              <a:t>: 1</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cxnSp>
        <p:nvCxnSpPr>
          <p:cNvPr id="487" name="Google Shape;487;p44"/>
          <p:cNvCxnSpPr/>
          <p:nvPr/>
        </p:nvCxnSpPr>
        <p:spPr>
          <a:xfrm rot="10800000">
            <a:off x="7210375" y="1140950"/>
            <a:ext cx="0" cy="562500"/>
          </a:xfrm>
          <a:prstGeom prst="straightConnector1">
            <a:avLst/>
          </a:prstGeom>
          <a:noFill/>
          <a:ln cap="flat" cmpd="sng" w="38100">
            <a:solidFill>
              <a:srgbClr val="FAC863"/>
            </a:solidFill>
            <a:prstDash val="solid"/>
            <a:round/>
            <a:headEnd len="med" w="med" type="none"/>
            <a:tailEnd len="med" w="med" type="triangle"/>
          </a:ln>
        </p:spPr>
      </p:cxnSp>
      <p:cxnSp>
        <p:nvCxnSpPr>
          <p:cNvPr id="488" name="Google Shape;488;p44"/>
          <p:cNvCxnSpPr/>
          <p:nvPr/>
        </p:nvCxnSpPr>
        <p:spPr>
          <a:xfrm>
            <a:off x="6871625" y="1983775"/>
            <a:ext cx="490800" cy="0"/>
          </a:xfrm>
          <a:prstGeom prst="straightConnector1">
            <a:avLst/>
          </a:prstGeom>
          <a:noFill/>
          <a:ln cap="flat" cmpd="sng" w="38100">
            <a:solidFill>
              <a:srgbClr val="79B6F2"/>
            </a:solidFill>
            <a:prstDash val="solid"/>
            <a:round/>
            <a:headEnd len="med" w="med" type="none"/>
            <a:tailEnd len="med" w="med" type="triangle"/>
          </a:ln>
        </p:spPr>
      </p:cxnSp>
      <p:cxnSp>
        <p:nvCxnSpPr>
          <p:cNvPr id="489" name="Google Shape;489;p44"/>
          <p:cNvCxnSpPr/>
          <p:nvPr/>
        </p:nvCxnSpPr>
        <p:spPr>
          <a:xfrm>
            <a:off x="8014625" y="1983775"/>
            <a:ext cx="490800" cy="0"/>
          </a:xfrm>
          <a:prstGeom prst="straightConnector1">
            <a:avLst/>
          </a:prstGeom>
          <a:noFill/>
          <a:ln cap="flat" cmpd="sng" w="38100">
            <a:solidFill>
              <a:srgbClr val="79B6F2"/>
            </a:solidFill>
            <a:prstDash val="solid"/>
            <a:round/>
            <a:headEnd len="med" w="med" type="triangle"/>
            <a:tailEnd len="med" w="med" type="none"/>
          </a:ln>
        </p:spPr>
      </p:cxnSp>
      <p:cxnSp>
        <p:nvCxnSpPr>
          <p:cNvPr id="490" name="Google Shape;490;p44"/>
          <p:cNvCxnSpPr/>
          <p:nvPr/>
        </p:nvCxnSpPr>
        <p:spPr>
          <a:xfrm>
            <a:off x="6856777" y="1155500"/>
            <a:ext cx="0" cy="3180300"/>
          </a:xfrm>
          <a:prstGeom prst="straightConnector1">
            <a:avLst/>
          </a:prstGeom>
          <a:noFill/>
          <a:ln cap="flat" cmpd="sng" w="38100">
            <a:solidFill>
              <a:srgbClr val="FC929E"/>
            </a:solidFill>
            <a:prstDash val="solid"/>
            <a:round/>
            <a:headEnd len="med" w="med" type="triangl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5"/>
          <p:cNvSpPr txBox="1"/>
          <p:nvPr>
            <p:ph idx="4294967295" type="body"/>
          </p:nvPr>
        </p:nvSpPr>
        <p:spPr>
          <a:xfrm>
            <a:off x="230700" y="1338950"/>
            <a:ext cx="7038900" cy="68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t>We split our js code into different files for cleanliness, these are called modules. To share code with other files we need to “</a:t>
            </a:r>
            <a:r>
              <a:rPr lang="en" sz="1400">
                <a:solidFill>
                  <a:srgbClr val="FF9900"/>
                </a:solidFill>
              </a:rPr>
              <a:t>export</a:t>
            </a:r>
            <a:r>
              <a:rPr lang="en" sz="1400"/>
              <a:t>” it. Then, other files can “</a:t>
            </a:r>
            <a:r>
              <a:rPr lang="en" sz="1400">
                <a:solidFill>
                  <a:srgbClr val="00FF00"/>
                </a:solidFill>
              </a:rPr>
              <a:t>import</a:t>
            </a:r>
            <a:r>
              <a:rPr lang="en" sz="1400"/>
              <a:t>” what they need.</a:t>
            </a:r>
            <a:endParaRPr sz="1400"/>
          </a:p>
        </p:txBody>
      </p:sp>
      <p:sp>
        <p:nvSpPr>
          <p:cNvPr id="496" name="Google Shape;496;p45"/>
          <p:cNvSpPr txBox="1"/>
          <p:nvPr/>
        </p:nvSpPr>
        <p:spPr>
          <a:xfrm>
            <a:off x="227525" y="4153125"/>
            <a:ext cx="6962700" cy="9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a:solidFill>
                  <a:schemeClr val="lt1"/>
                </a:solidFill>
                <a:latin typeface="Lato"/>
                <a:ea typeface="Lato"/>
                <a:cs typeface="Lato"/>
                <a:sym typeface="Lato"/>
              </a:rPr>
              <a:t>You can export multiple things from a file. But only one labeled “</a:t>
            </a:r>
            <a:r>
              <a:rPr lang="en">
                <a:solidFill>
                  <a:srgbClr val="00FFFF"/>
                </a:solidFill>
                <a:latin typeface="Lato"/>
                <a:ea typeface="Lato"/>
                <a:cs typeface="Lato"/>
                <a:sym typeface="Lato"/>
              </a:rPr>
              <a:t>default</a:t>
            </a:r>
            <a:r>
              <a:rPr lang="en">
                <a:solidFill>
                  <a:schemeClr val="lt1"/>
                </a:solidFill>
                <a:latin typeface="Lato"/>
                <a:ea typeface="Lato"/>
                <a:cs typeface="Lato"/>
                <a:sym typeface="Lato"/>
              </a:rPr>
              <a:t>”. The non “default” exports are listed in curly brackets. The “default” one is not.</a:t>
            </a:r>
            <a:endParaRPr>
              <a:solidFill>
                <a:schemeClr val="lt1"/>
              </a:solidFill>
              <a:latin typeface="Lato"/>
              <a:ea typeface="Lato"/>
              <a:cs typeface="Lato"/>
              <a:sym typeface="Lato"/>
            </a:endParaRPr>
          </a:p>
        </p:txBody>
      </p:sp>
      <p:sp>
        <p:nvSpPr>
          <p:cNvPr id="497" name="Google Shape;497;p45"/>
          <p:cNvSpPr txBox="1"/>
          <p:nvPr>
            <p:ph idx="4294967295" type="title"/>
          </p:nvPr>
        </p:nvSpPr>
        <p:spPr>
          <a:xfrm>
            <a:off x="227525" y="345238"/>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ADF5DD"/>
                </a:solidFill>
              </a:rPr>
              <a:t>Sharing Code across files in JS</a:t>
            </a:r>
            <a:endParaRPr sz="2400">
              <a:solidFill>
                <a:srgbClr val="ADF5DD"/>
              </a:solidFill>
            </a:endParaRPr>
          </a:p>
        </p:txBody>
      </p:sp>
      <p:grpSp>
        <p:nvGrpSpPr>
          <p:cNvPr id="498" name="Google Shape;498;p45"/>
          <p:cNvGrpSpPr/>
          <p:nvPr/>
        </p:nvGrpSpPr>
        <p:grpSpPr>
          <a:xfrm>
            <a:off x="4344922" y="2071203"/>
            <a:ext cx="3750028" cy="1941847"/>
            <a:chOff x="4344922" y="2071203"/>
            <a:chExt cx="3750028" cy="1941847"/>
          </a:xfrm>
        </p:grpSpPr>
        <p:sp>
          <p:nvSpPr>
            <p:cNvPr id="499" name="Google Shape;499;p45"/>
            <p:cNvSpPr txBox="1"/>
            <p:nvPr/>
          </p:nvSpPr>
          <p:spPr>
            <a:xfrm>
              <a:off x="4448750" y="2396050"/>
              <a:ext cx="36462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Consolas"/>
                  <a:ea typeface="Consolas"/>
                  <a:cs typeface="Consolas"/>
                  <a:sym typeface="Consolas"/>
                </a:rPr>
                <a:t>import</a:t>
              </a:r>
              <a:r>
                <a:rPr lang="en">
                  <a:solidFill>
                    <a:srgbClr val="FFFFFF"/>
                  </a:solidFill>
                  <a:latin typeface="Consolas"/>
                  <a:ea typeface="Consolas"/>
                  <a:cs typeface="Consolas"/>
                  <a:sym typeface="Consolas"/>
                </a:rPr>
                <a:t>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 from   </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  ‘./ModuleOne.js’;</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function solve()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return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a:t>
              </a:r>
              <a:r>
                <a:rPr lang="en">
                  <a:solidFill>
                    <a:srgbClr val="00FF00"/>
                  </a:solidFill>
                  <a:latin typeface="Consolas"/>
                  <a:ea typeface="Consolas"/>
                  <a:cs typeface="Consolas"/>
                  <a:sym typeface="Consolas"/>
                </a:rPr>
                <a:t>number1</a:t>
              </a:r>
              <a:r>
                <a:rPr lang="en">
                  <a:solidFill>
                    <a:srgbClr val="FFFFFF"/>
                  </a:solidFill>
                  <a:latin typeface="Consolas"/>
                  <a:ea typeface="Consolas"/>
                  <a:cs typeface="Consolas"/>
                  <a:sym typeface="Consolas"/>
                </a:rPr>
                <a:t>, </a:t>
              </a:r>
              <a:r>
                <a:rPr lang="en">
                  <a:solidFill>
                    <a:srgbClr val="00FF00"/>
                  </a:solidFill>
                  <a:latin typeface="Consolas"/>
                  <a:ea typeface="Consolas"/>
                  <a:cs typeface="Consolas"/>
                  <a:sym typeface="Consolas"/>
                </a:rPr>
                <a:t>number2</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0" name="Google Shape;500;p45"/>
            <p:cNvSpPr txBox="1"/>
            <p:nvPr/>
          </p:nvSpPr>
          <p:spPr>
            <a:xfrm>
              <a:off x="4344922" y="2071203"/>
              <a:ext cx="3000000" cy="3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ModuleTwo.js</a:t>
              </a:r>
              <a:endParaRPr b="1">
                <a:solidFill>
                  <a:srgbClr val="FFFFFF"/>
                </a:solidFill>
                <a:latin typeface="Lato"/>
                <a:ea typeface="Lato"/>
                <a:cs typeface="Lato"/>
                <a:sym typeface="Lato"/>
              </a:endParaRPr>
            </a:p>
          </p:txBody>
        </p:sp>
      </p:grpSp>
      <p:grpSp>
        <p:nvGrpSpPr>
          <p:cNvPr id="501" name="Google Shape;501;p45"/>
          <p:cNvGrpSpPr/>
          <p:nvPr/>
        </p:nvGrpSpPr>
        <p:grpSpPr>
          <a:xfrm>
            <a:off x="246095" y="2071203"/>
            <a:ext cx="3841055" cy="1941897"/>
            <a:chOff x="246095" y="2071203"/>
            <a:chExt cx="3841055" cy="1941897"/>
          </a:xfrm>
        </p:grpSpPr>
        <p:sp>
          <p:nvSpPr>
            <p:cNvPr id="502" name="Google Shape;502;p45"/>
            <p:cNvSpPr txBox="1"/>
            <p:nvPr/>
          </p:nvSpPr>
          <p:spPr>
            <a:xfrm>
              <a:off x="349150" y="2396100"/>
              <a:ext cx="3738000" cy="16170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9900"/>
                  </a:solidFill>
                  <a:latin typeface="Consolas"/>
                  <a:ea typeface="Consolas"/>
                  <a:cs typeface="Consolas"/>
                  <a:sym typeface="Consolas"/>
                </a:rPr>
                <a:t>e</a:t>
              </a:r>
              <a:r>
                <a:rPr lang="en">
                  <a:solidFill>
                    <a:srgbClr val="FF9900"/>
                  </a:solidFill>
                  <a:latin typeface="Consolas"/>
                  <a:ea typeface="Consolas"/>
                  <a:cs typeface="Consolas"/>
                  <a:sym typeface="Consolas"/>
                </a:rPr>
                <a:t>xport</a:t>
              </a:r>
              <a:r>
                <a:rPr lang="en">
                  <a:solidFill>
                    <a:srgbClr val="FFFFFF"/>
                  </a:solidFill>
                  <a:latin typeface="Consolas"/>
                  <a:ea typeface="Consolas"/>
                  <a:cs typeface="Consolas"/>
                  <a:sym typeface="Consolas"/>
                </a:rPr>
                <a:t> </a:t>
              </a:r>
              <a:r>
                <a:rPr lang="en">
                  <a:solidFill>
                    <a:srgbClr val="FFFFFF"/>
                  </a:solidFill>
                  <a:latin typeface="Consolas"/>
                  <a:ea typeface="Consolas"/>
                  <a:cs typeface="Consolas"/>
                  <a:sym typeface="Consolas"/>
                </a:rPr>
                <a:t>const </a:t>
              </a:r>
              <a:r>
                <a:rPr lang="en">
                  <a:solidFill>
                    <a:srgbClr val="FF9900"/>
                  </a:solidFill>
                  <a:latin typeface="Consolas"/>
                  <a:ea typeface="Consolas"/>
                  <a:cs typeface="Consolas"/>
                  <a:sym typeface="Consolas"/>
                </a:rPr>
                <a:t>number1</a:t>
              </a:r>
              <a:r>
                <a:rPr lang="en">
                  <a:solidFill>
                    <a:srgbClr val="FFFFFF"/>
                  </a:solidFill>
                  <a:latin typeface="Consolas"/>
                  <a:ea typeface="Consolas"/>
                  <a:cs typeface="Consolas"/>
                  <a:sym typeface="Consolas"/>
                </a:rPr>
                <a:t> = 1;</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9900"/>
                  </a:solidFill>
                  <a:latin typeface="Consolas"/>
                  <a:ea typeface="Consolas"/>
                  <a:cs typeface="Consolas"/>
                  <a:sym typeface="Consolas"/>
                </a:rPr>
                <a:t>export</a:t>
              </a:r>
              <a:r>
                <a:rPr lang="en">
                  <a:solidFill>
                    <a:srgbClr val="FFFFFF"/>
                  </a:solidFill>
                  <a:latin typeface="Consolas"/>
                  <a:ea typeface="Consolas"/>
                  <a:cs typeface="Consolas"/>
                  <a:sym typeface="Consolas"/>
                </a:rPr>
                <a:t> const </a:t>
              </a:r>
              <a:r>
                <a:rPr lang="en">
                  <a:solidFill>
                    <a:srgbClr val="FF9900"/>
                  </a:solidFill>
                  <a:latin typeface="Consolas"/>
                  <a:ea typeface="Consolas"/>
                  <a:cs typeface="Consolas"/>
                  <a:sym typeface="Consolas"/>
                </a:rPr>
                <a:t>number2</a:t>
              </a:r>
              <a:r>
                <a:rPr lang="en">
                  <a:solidFill>
                    <a:srgbClr val="FFFFFF"/>
                  </a:solidFill>
                  <a:latin typeface="Consolas"/>
                  <a:ea typeface="Consolas"/>
                  <a:cs typeface="Consolas"/>
                  <a:sym typeface="Consolas"/>
                </a:rPr>
                <a:t> = 2;</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00FFFF"/>
                  </a:solidFill>
                  <a:latin typeface="Consolas"/>
                  <a:ea typeface="Consolas"/>
                  <a:cs typeface="Consolas"/>
                  <a:sym typeface="Consolas"/>
                </a:rPr>
                <a:t>default</a:t>
              </a:r>
              <a:r>
                <a:rPr lang="en">
                  <a:solidFill>
                    <a:srgbClr val="FF9900"/>
                  </a:solidFill>
                  <a:latin typeface="Consolas"/>
                  <a:ea typeface="Consolas"/>
                  <a:cs typeface="Consolas"/>
                  <a:sym typeface="Consolas"/>
                </a:rPr>
                <a:t> export</a:t>
              </a:r>
              <a:r>
                <a:rPr lang="en">
                  <a:solidFill>
                    <a:srgbClr val="FFFFFF"/>
                  </a:solidFill>
                  <a:latin typeface="Consolas"/>
                  <a:ea typeface="Consolas"/>
                  <a:cs typeface="Consolas"/>
                  <a:sym typeface="Consolas"/>
                </a:rPr>
                <a:t> function </a:t>
              </a:r>
              <a:r>
                <a:rPr lang="en">
                  <a:solidFill>
                    <a:srgbClr val="00FFFF"/>
                  </a:solidFill>
                  <a:latin typeface="Consolas"/>
                  <a:ea typeface="Consolas"/>
                  <a:cs typeface="Consolas"/>
                  <a:sym typeface="Consolas"/>
                </a:rPr>
                <a:t>add</a:t>
              </a:r>
              <a:r>
                <a:rPr lang="en">
                  <a:solidFill>
                    <a:srgbClr val="FFFFFF"/>
                  </a:solidFill>
                  <a:latin typeface="Consolas"/>
                  <a:ea typeface="Consolas"/>
                  <a:cs typeface="Consolas"/>
                  <a:sym typeface="Consolas"/>
                </a:rPr>
                <a:t>(x, y)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return x + y;</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503" name="Google Shape;503;p45"/>
            <p:cNvSpPr txBox="1"/>
            <p:nvPr/>
          </p:nvSpPr>
          <p:spPr>
            <a:xfrm>
              <a:off x="246095" y="2071203"/>
              <a:ext cx="3000000" cy="33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Lato"/>
                  <a:ea typeface="Lato"/>
                  <a:cs typeface="Lato"/>
                  <a:sym typeface="Lato"/>
                </a:rPr>
                <a:t>ModuleOne.js</a:t>
              </a:r>
              <a:endParaRPr b="1">
                <a:solidFill>
                  <a:srgbClr val="FFFFFF"/>
                </a:solidFill>
                <a:latin typeface="Lato"/>
                <a:ea typeface="Lato"/>
                <a:cs typeface="Lato"/>
                <a:sym typeface="La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graphicFrame>
        <p:nvGraphicFramePr>
          <p:cNvPr id="508" name="Google Shape;508;p46"/>
          <p:cNvGraphicFramePr/>
          <p:nvPr/>
        </p:nvGraphicFramePr>
        <p:xfrm>
          <a:off x="1225900" y="1629388"/>
          <a:ext cx="3000000" cy="3000000"/>
        </p:xfrm>
        <a:graphic>
          <a:graphicData uri="http://schemas.openxmlformats.org/drawingml/2006/table">
            <a:tbl>
              <a:tblPr>
                <a:noFill/>
                <a:tableStyleId>{963791E9-599D-4A43-A230-4D62BB48A8C1}</a:tableStyleId>
              </a:tblPr>
              <a:tblGrid>
                <a:gridCol w="1294600"/>
                <a:gridCol w="5397600"/>
              </a:tblGrid>
              <a:tr h="658050">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const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gn="l">
                        <a:lnSpc>
                          <a:spcPct val="115000"/>
                        </a:lnSpc>
                        <a:spcBef>
                          <a:spcPts val="0"/>
                        </a:spcBef>
                        <a:spcAft>
                          <a:spcPts val="0"/>
                        </a:spcAft>
                        <a:buNone/>
                      </a:pPr>
                      <a:r>
                        <a:rPr lang="en" sz="2000">
                          <a:solidFill>
                            <a:srgbClr val="FFFFFF"/>
                          </a:solidFill>
                          <a:latin typeface="Lato"/>
                          <a:ea typeface="Lato"/>
                          <a:cs typeface="Lato"/>
                          <a:sym typeface="Lato"/>
                        </a:rPr>
                        <a:t>Variable is instantiated once and cannot be changed</a:t>
                      </a:r>
                      <a:endParaRPr sz="2000">
                        <a:solidFill>
                          <a:srgbClr val="FFFFFF"/>
                        </a:solidFill>
                        <a:latin typeface="Lato"/>
                        <a:ea typeface="Lato"/>
                        <a:cs typeface="Lato"/>
                        <a:sym typeface="Lato"/>
                      </a:endParaRPr>
                    </a:p>
                  </a:txBody>
                  <a:tcPr marT="91425" marB="91425" marR="91425" marL="91425"/>
                </a:tc>
              </a:tr>
              <a:tr h="712425">
                <a:tc>
                  <a:txBody>
                    <a:bodyPr>
                      <a:noAutofit/>
                    </a:bodyPr>
                    <a:lstStyle/>
                    <a:p>
                      <a:pPr indent="0" lvl="0" marL="0" marR="0" rtl="0" algn="ctr">
                        <a:lnSpc>
                          <a:spcPct val="100000"/>
                        </a:lnSpc>
                        <a:spcBef>
                          <a:spcPts val="0"/>
                        </a:spcBef>
                        <a:spcAft>
                          <a:spcPts val="0"/>
                        </a:spcAft>
                        <a:buNone/>
                      </a:pPr>
                      <a:r>
                        <a:rPr b="1" lang="en" sz="2000">
                          <a:solidFill>
                            <a:srgbClr val="FFFFFF"/>
                          </a:solidFill>
                          <a:latin typeface="Consolas"/>
                          <a:ea typeface="Consolas"/>
                          <a:cs typeface="Consolas"/>
                          <a:sym typeface="Consolas"/>
                        </a:rPr>
                        <a:t>let</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gn="l">
                        <a:lnSpc>
                          <a:spcPct val="115000"/>
                        </a:lnSpc>
                        <a:spcBef>
                          <a:spcPts val="0"/>
                        </a:spcBef>
                        <a:spcAft>
                          <a:spcPts val="0"/>
                        </a:spcAft>
                        <a:buNone/>
                      </a:pPr>
                      <a:r>
                        <a:rPr lang="en" sz="2000">
                          <a:solidFill>
                            <a:srgbClr val="FFFFFF"/>
                          </a:solidFill>
                          <a:latin typeface="Lato"/>
                          <a:ea typeface="Lato"/>
                          <a:cs typeface="Lato"/>
                          <a:sym typeface="Lato"/>
                        </a:rPr>
                        <a:t>Variable can be changed and is scoped to the nearest enclosing block</a:t>
                      </a:r>
                      <a:endParaRPr sz="2000">
                        <a:solidFill>
                          <a:srgbClr val="FFFFFF"/>
                        </a:solidFill>
                        <a:latin typeface="Lato"/>
                        <a:ea typeface="Lato"/>
                        <a:cs typeface="Lato"/>
                        <a:sym typeface="Lato"/>
                      </a:endParaRPr>
                    </a:p>
                  </a:txBody>
                  <a:tcPr marT="91425" marB="91425" marR="91425" marL="91425"/>
                </a:tc>
              </a:tr>
              <a:tr h="998625">
                <a:tc>
                  <a:txBody>
                    <a:bodyPr>
                      <a:noAutofit/>
                    </a:bodyPr>
                    <a:lstStyle/>
                    <a:p>
                      <a:pPr indent="0" lvl="0" marL="0" rtl="0" algn="ctr">
                        <a:spcBef>
                          <a:spcPts val="0"/>
                        </a:spcBef>
                        <a:spcAft>
                          <a:spcPts val="0"/>
                        </a:spcAft>
                        <a:buNone/>
                      </a:pPr>
                      <a:r>
                        <a:rPr b="1" lang="en" sz="2000">
                          <a:solidFill>
                            <a:srgbClr val="FFFFFF"/>
                          </a:solidFill>
                          <a:latin typeface="Consolas"/>
                          <a:ea typeface="Consolas"/>
                          <a:cs typeface="Consolas"/>
                          <a:sym typeface="Consolas"/>
                        </a:rPr>
                        <a:t>var </a:t>
                      </a:r>
                      <a:endParaRPr b="1" sz="2000">
                        <a:solidFill>
                          <a:srgbClr val="FFFFFF"/>
                        </a:solidFill>
                        <a:latin typeface="Consolas"/>
                        <a:ea typeface="Consolas"/>
                        <a:cs typeface="Consolas"/>
                        <a:sym typeface="Consolas"/>
                      </a:endParaRPr>
                    </a:p>
                  </a:txBody>
                  <a:tcPr marT="91425" marB="91425" marR="91425" marL="91425" anchor="ctr"/>
                </a:tc>
                <a:tc>
                  <a:txBody>
                    <a:bodyPr>
                      <a:noAutofit/>
                    </a:bodyPr>
                    <a:lstStyle/>
                    <a:p>
                      <a:pPr indent="0" lvl="0" marL="0" rtl="0" algn="l">
                        <a:lnSpc>
                          <a:spcPct val="115000"/>
                        </a:lnSpc>
                        <a:spcBef>
                          <a:spcPts val="0"/>
                        </a:spcBef>
                        <a:spcAft>
                          <a:spcPts val="0"/>
                        </a:spcAft>
                        <a:buNone/>
                      </a:pPr>
                      <a:r>
                        <a:rPr lang="en" sz="2000">
                          <a:solidFill>
                            <a:srgbClr val="FFFFFF"/>
                          </a:solidFill>
                          <a:latin typeface="Lato"/>
                          <a:ea typeface="Lato"/>
                          <a:cs typeface="Lato"/>
                          <a:sym typeface="Lato"/>
                        </a:rPr>
                        <a:t>Variable can be changed and scoped to the nearest function block</a:t>
                      </a:r>
                      <a:endParaRPr sz="2000">
                        <a:solidFill>
                          <a:srgbClr val="FFFFFF"/>
                        </a:solidFill>
                        <a:latin typeface="Lato"/>
                        <a:ea typeface="Lato"/>
                        <a:cs typeface="Lato"/>
                        <a:sym typeface="Lato"/>
                      </a:endParaRPr>
                    </a:p>
                  </a:txBody>
                  <a:tcPr marT="91425" marB="91425" marR="91425" marL="91425"/>
                </a:tc>
              </a:tr>
            </a:tbl>
          </a:graphicData>
        </a:graphic>
      </p:graphicFrame>
      <p:sp>
        <p:nvSpPr>
          <p:cNvPr id="509" name="Google Shape;509;p4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Open Sans"/>
                <a:ea typeface="Open Sans"/>
                <a:cs typeface="Open Sans"/>
                <a:sym typeface="Open Sans"/>
              </a:rPr>
              <a:t>Variable Declarati</a:t>
            </a:r>
            <a:r>
              <a:rPr lang="en">
                <a:solidFill>
                  <a:srgbClr val="FFFFFF"/>
                </a:solidFill>
              </a:rPr>
              <a:t>ons: Const, Let, Va</a:t>
            </a:r>
            <a:r>
              <a:rPr lang="en">
                <a:solidFill>
                  <a:srgbClr val="FFFFFF"/>
                </a:solidFill>
                <a:latin typeface="Open Sans"/>
                <a:ea typeface="Open Sans"/>
                <a:cs typeface="Open Sans"/>
                <a:sym typeface="Open Sans"/>
              </a:rPr>
              <a:t>r</a:t>
            </a:r>
            <a:endParaRPr>
              <a:solidFill>
                <a:srgbClr val="FFFFFF"/>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4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latin typeface="Lato"/>
                <a:ea typeface="Lato"/>
                <a:cs typeface="Lato"/>
                <a:sym typeface="Lato"/>
              </a:rPr>
              <a:t>Setup Local Development</a:t>
            </a:r>
            <a:endParaRPr sz="2800">
              <a:solidFill>
                <a:srgbClr val="ADF5DD"/>
              </a:solidFill>
              <a:latin typeface="Lato"/>
              <a:ea typeface="Lato"/>
              <a:cs typeface="Lato"/>
              <a:sym typeface="Lato"/>
            </a:endParaRPr>
          </a:p>
        </p:txBody>
      </p:sp>
      <p:sp>
        <p:nvSpPr>
          <p:cNvPr id="515" name="Google Shape;515;p47"/>
          <p:cNvSpPr txBox="1"/>
          <p:nvPr>
            <p:ph idx="1" type="body"/>
          </p:nvPr>
        </p:nvSpPr>
        <p:spPr>
          <a:xfrm>
            <a:off x="1297500" y="1338950"/>
            <a:ext cx="7038900" cy="3237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Install </a:t>
            </a:r>
            <a:r>
              <a:rPr lang="en" sz="1400" u="sng">
                <a:solidFill>
                  <a:schemeClr val="hlink"/>
                </a:solidFill>
                <a:hlinkClick r:id="rId3"/>
              </a:rPr>
              <a:t>node.js + yarn</a:t>
            </a:r>
            <a:endParaRPr sz="1400"/>
          </a:p>
          <a:p>
            <a:pPr indent="-317500" lvl="0" marL="457200" rtl="0" algn="l">
              <a:spcBef>
                <a:spcPts val="0"/>
              </a:spcBef>
              <a:spcAft>
                <a:spcPts val="0"/>
              </a:spcAft>
              <a:buSzPts val="1400"/>
              <a:buAutoNum type="arabicPeriod"/>
            </a:pPr>
            <a:r>
              <a:rPr lang="en" sz="1400"/>
              <a:t>Install </a:t>
            </a:r>
            <a:r>
              <a:rPr lang="en" sz="1400" u="sng">
                <a:solidFill>
                  <a:schemeClr val="hlink"/>
                </a:solidFill>
                <a:hlinkClick r:id="rId4"/>
              </a:rPr>
              <a:t>Expo XDE</a:t>
            </a:r>
            <a:r>
              <a:rPr lang="en" sz="1400"/>
              <a:t> (App) or</a:t>
            </a:r>
            <a:br>
              <a:rPr lang="en" sz="1400"/>
            </a:br>
            <a:r>
              <a:rPr lang="en" sz="1400"/>
              <a:t>the </a:t>
            </a:r>
            <a:r>
              <a:rPr lang="en" sz="1400" u="sng">
                <a:solidFill>
                  <a:schemeClr val="hlink"/>
                </a:solidFill>
                <a:hlinkClick r:id="rId5"/>
              </a:rPr>
              <a:t>Expo Command Line Tool</a:t>
            </a:r>
            <a:endParaRPr sz="1400"/>
          </a:p>
          <a:p>
            <a:pPr indent="-317500" lvl="0" marL="457200" rtl="0" algn="l">
              <a:spcBef>
                <a:spcPts val="0"/>
              </a:spcBef>
              <a:spcAft>
                <a:spcPts val="0"/>
              </a:spcAft>
              <a:buSzPts val="1400"/>
              <a:buAutoNum type="arabicPeriod"/>
            </a:pPr>
            <a:r>
              <a:rPr lang="en" sz="1400"/>
              <a:t>“Export” your project from snack</a:t>
            </a:r>
            <a:endParaRPr sz="1400"/>
          </a:p>
          <a:p>
            <a:pPr indent="-317500" lvl="0" marL="457200" rtl="0" algn="l">
              <a:spcBef>
                <a:spcPts val="0"/>
              </a:spcBef>
              <a:spcAft>
                <a:spcPts val="0"/>
              </a:spcAft>
              <a:buSzPts val="1400"/>
              <a:buAutoNum type="arabicPeriod"/>
            </a:pPr>
            <a:r>
              <a:rPr lang="en" sz="1400"/>
              <a:t>Unzip the download</a:t>
            </a:r>
            <a:endParaRPr sz="1400"/>
          </a:p>
          <a:p>
            <a:pPr indent="-317500" lvl="0" marL="457200" rtl="0" algn="l">
              <a:spcBef>
                <a:spcPts val="0"/>
              </a:spcBef>
              <a:spcAft>
                <a:spcPts val="0"/>
              </a:spcAft>
              <a:buSzPts val="1400"/>
              <a:buAutoNum type="arabicPeriod"/>
            </a:pPr>
            <a:r>
              <a:rPr lang="en" sz="1400"/>
              <a:t>Open the folder in a code editor</a:t>
            </a:r>
            <a:endParaRPr sz="1400"/>
          </a:p>
          <a:p>
            <a:pPr indent="-317500" lvl="0" marL="457200" rtl="0" algn="l">
              <a:spcBef>
                <a:spcPts val="0"/>
              </a:spcBef>
              <a:spcAft>
                <a:spcPts val="0"/>
              </a:spcAft>
              <a:buSzPts val="1400"/>
              <a:buAutoNum type="arabicPeriod"/>
            </a:pPr>
            <a:r>
              <a:rPr lang="en" sz="1400"/>
              <a:t>In the Command Line, go to the root of</a:t>
            </a:r>
            <a:br>
              <a:rPr lang="en" sz="1400"/>
            </a:br>
            <a:r>
              <a:rPr lang="en" sz="1400"/>
              <a:t>the project and run “yarn install”</a:t>
            </a:r>
            <a:endParaRPr sz="1400"/>
          </a:p>
          <a:p>
            <a:pPr indent="-317500" lvl="0" marL="457200" rtl="0" algn="l">
              <a:spcBef>
                <a:spcPts val="0"/>
              </a:spcBef>
              <a:spcAft>
                <a:spcPts val="0"/>
              </a:spcAft>
              <a:buSzPts val="1400"/>
              <a:buAutoNum type="arabicPeriod"/>
            </a:pPr>
            <a:r>
              <a:rPr lang="en" sz="1400"/>
              <a:t>If using the command line tool:</a:t>
            </a:r>
            <a:endParaRPr sz="1400"/>
          </a:p>
          <a:p>
            <a:pPr indent="-317500" lvl="1" marL="914400" rtl="0" algn="l">
              <a:spcBef>
                <a:spcPts val="0"/>
              </a:spcBef>
              <a:spcAft>
                <a:spcPts val="0"/>
              </a:spcAft>
              <a:buSzPts val="1400"/>
              <a:buAutoNum type="alphaLcPeriod"/>
            </a:pPr>
            <a:r>
              <a:rPr lang="en" sz="1400"/>
              <a:t>Run “exp start” and scan the barcode shown</a:t>
            </a:r>
            <a:endParaRPr sz="1400"/>
          </a:p>
          <a:p>
            <a:pPr indent="-317500" lvl="0" marL="457200" rtl="0" algn="l">
              <a:spcBef>
                <a:spcPts val="0"/>
              </a:spcBef>
              <a:spcAft>
                <a:spcPts val="0"/>
              </a:spcAft>
              <a:buSzPts val="1400"/>
              <a:buAutoNum type="arabicPeriod"/>
            </a:pPr>
            <a:r>
              <a:rPr lang="en" sz="1400"/>
              <a:t>If using the Expo XDE:</a:t>
            </a:r>
            <a:endParaRPr sz="1400"/>
          </a:p>
          <a:p>
            <a:pPr indent="-317500" lvl="1" marL="914400" marR="0" rtl="0" algn="l">
              <a:lnSpc>
                <a:spcPct val="115000"/>
              </a:lnSpc>
              <a:spcBef>
                <a:spcPts val="0"/>
              </a:spcBef>
              <a:spcAft>
                <a:spcPts val="0"/>
              </a:spcAft>
              <a:buClr>
                <a:schemeClr val="lt1"/>
              </a:buClr>
              <a:buSzPts val="1400"/>
              <a:buFont typeface="Lato"/>
              <a:buAutoNum type="alphaLcPeriod"/>
            </a:pPr>
            <a:r>
              <a:rPr lang="en" sz="1400"/>
              <a:t>Open the project in Expo XDE and “Share” it to your device.</a:t>
            </a:r>
            <a:endParaRPr sz="1400"/>
          </a:p>
          <a:p>
            <a:pPr indent="-317500" lvl="1" marL="914400" marR="0" rtl="0" algn="l">
              <a:lnSpc>
                <a:spcPct val="115000"/>
              </a:lnSpc>
              <a:spcBef>
                <a:spcPts val="0"/>
              </a:spcBef>
              <a:spcAft>
                <a:spcPts val="0"/>
              </a:spcAft>
              <a:buSzPts val="1400"/>
              <a:buAutoNum type="alphaLcPeriod"/>
            </a:pPr>
            <a:r>
              <a:rPr lang="en" sz="1400"/>
              <a:t>Scan the displayed barcode with the expo app on your phone.</a:t>
            </a:r>
            <a:endParaRPr sz="1400"/>
          </a:p>
        </p:txBody>
      </p:sp>
      <p:grpSp>
        <p:nvGrpSpPr>
          <p:cNvPr id="516" name="Google Shape;516;p47"/>
          <p:cNvGrpSpPr/>
          <p:nvPr/>
        </p:nvGrpSpPr>
        <p:grpSpPr>
          <a:xfrm>
            <a:off x="4940475" y="1143000"/>
            <a:ext cx="4008025" cy="1806575"/>
            <a:chOff x="4940475" y="1066800"/>
            <a:chExt cx="4008025" cy="1806575"/>
          </a:xfrm>
        </p:grpSpPr>
        <p:pic>
          <p:nvPicPr>
            <p:cNvPr id="517" name="Google Shape;517;p47"/>
            <p:cNvPicPr preferRelativeResize="0"/>
            <p:nvPr/>
          </p:nvPicPr>
          <p:blipFill rotWithShape="1">
            <a:blip r:embed="rId6">
              <a:alphaModFix/>
            </a:blip>
            <a:srcRect b="33164" l="34303" r="1420" t="0"/>
            <a:stretch/>
          </p:blipFill>
          <p:spPr>
            <a:xfrm>
              <a:off x="4940475" y="1093925"/>
              <a:ext cx="4008025" cy="1779450"/>
            </a:xfrm>
            <a:prstGeom prst="rect">
              <a:avLst/>
            </a:prstGeom>
            <a:noFill/>
            <a:ln cap="flat" cmpd="sng" w="19050">
              <a:solidFill>
                <a:schemeClr val="dk2"/>
              </a:solidFill>
              <a:prstDash val="solid"/>
              <a:round/>
              <a:headEnd len="sm" w="sm" type="none"/>
              <a:tailEnd len="sm" w="sm" type="none"/>
            </a:ln>
          </p:spPr>
        </p:pic>
        <p:sp>
          <p:nvSpPr>
            <p:cNvPr id="518" name="Google Shape;518;p47"/>
            <p:cNvSpPr/>
            <p:nvPr/>
          </p:nvSpPr>
          <p:spPr>
            <a:xfrm>
              <a:off x="7233987" y="1180206"/>
              <a:ext cx="793800" cy="214500"/>
            </a:xfrm>
            <a:prstGeom prst="rect">
              <a:avLst/>
            </a:prstGeom>
            <a:noFill/>
            <a:ln cap="flat" cmpd="sng" w="2857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txBox="1"/>
            <p:nvPr/>
          </p:nvSpPr>
          <p:spPr>
            <a:xfrm>
              <a:off x="5000638" y="1066800"/>
              <a:ext cx="431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chemeClr val="lt1"/>
                  </a:solidFill>
                  <a:latin typeface="Lato"/>
                  <a:ea typeface="Lato"/>
                  <a:cs typeface="Lato"/>
                  <a:sym typeface="Lato"/>
                </a:rPr>
                <a:t>3</a:t>
              </a:r>
              <a:endParaRPr b="1" sz="1600"/>
            </a:p>
          </p:txBody>
        </p:sp>
      </p:grpSp>
      <p:sp>
        <p:nvSpPr>
          <p:cNvPr id="520" name="Google Shape;520;p47"/>
          <p:cNvSpPr txBox="1"/>
          <p:nvPr/>
        </p:nvSpPr>
        <p:spPr>
          <a:xfrm>
            <a:off x="6875338" y="3071825"/>
            <a:ext cx="431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600">
              <a:solidFill>
                <a:srgbClr val="43434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Why React Native?</a:t>
            </a:r>
            <a:endParaRPr sz="2800">
              <a:solidFill>
                <a:srgbClr val="ADF5DD"/>
              </a:solidFill>
            </a:endParaRPr>
          </a:p>
        </p:txBody>
      </p:sp>
      <p:pic>
        <p:nvPicPr>
          <p:cNvPr id="160" name="Google Shape;160;p16"/>
          <p:cNvPicPr preferRelativeResize="0"/>
          <p:nvPr/>
        </p:nvPicPr>
        <p:blipFill>
          <a:blip r:embed="rId3">
            <a:alphaModFix/>
          </a:blip>
          <a:stretch>
            <a:fillRect/>
          </a:stretch>
        </p:blipFill>
        <p:spPr>
          <a:xfrm>
            <a:off x="1211875" y="890750"/>
            <a:ext cx="6499000" cy="1803475"/>
          </a:xfrm>
          <a:prstGeom prst="rect">
            <a:avLst/>
          </a:prstGeom>
          <a:noFill/>
          <a:ln>
            <a:noFill/>
          </a:ln>
        </p:spPr>
      </p:pic>
      <p:sp>
        <p:nvSpPr>
          <p:cNvPr id="161" name="Google Shape;161;p16"/>
          <p:cNvSpPr txBox="1"/>
          <p:nvPr/>
        </p:nvSpPr>
        <p:spPr>
          <a:xfrm>
            <a:off x="1258125" y="2847075"/>
            <a:ext cx="5328600" cy="1437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Uses React Lifecycle</a:t>
            </a:r>
            <a:endParaRPr sz="2400">
              <a:solidFill>
                <a:srgbClr val="FFFFFF"/>
              </a:solidFill>
              <a:latin typeface="Nunito"/>
              <a:ea typeface="Nunito"/>
              <a:cs typeface="Nunito"/>
              <a:sym typeface="Nunito"/>
            </a:endParaRPr>
          </a:p>
          <a:p>
            <a:pPr indent="-381000" lvl="0" marL="457200" rtl="0" algn="l">
              <a:lnSpc>
                <a:spcPct val="115000"/>
              </a:lnSpc>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Cross-Platform</a:t>
            </a:r>
            <a:endParaRPr sz="2400">
              <a:solidFill>
                <a:srgbClr val="FFFFFF"/>
              </a:solidFill>
              <a:latin typeface="Nunito"/>
              <a:ea typeface="Nunito"/>
              <a:cs typeface="Nunito"/>
              <a:sym typeface="Nunito"/>
            </a:endParaRPr>
          </a:p>
          <a:p>
            <a:pPr indent="-381000" lvl="0" marL="457200" rtl="0" algn="l">
              <a:lnSpc>
                <a:spcPct val="115000"/>
              </a:lnSpc>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Reusable Components (Fast to write)</a:t>
            </a:r>
            <a:endParaRPr sz="2400">
              <a:solidFill>
                <a:srgbClr val="FFFFFF"/>
              </a:solidFill>
              <a:latin typeface="Nunito"/>
              <a:ea typeface="Nunito"/>
              <a:cs typeface="Nunito"/>
              <a:sym typeface="Nunito"/>
            </a:endParaRPr>
          </a:p>
          <a:p>
            <a:pPr indent="-381000" lvl="0" marL="457200" rtl="0" algn="l">
              <a:lnSpc>
                <a:spcPct val="115000"/>
              </a:lnSpc>
              <a:spcBef>
                <a:spcPts val="0"/>
              </a:spcBef>
              <a:spcAft>
                <a:spcPts val="0"/>
              </a:spcAft>
              <a:buClr>
                <a:srgbClr val="FFFFFF"/>
              </a:buClr>
              <a:buSzPts val="2400"/>
              <a:buFont typeface="Nunito"/>
              <a:buChar char="●"/>
            </a:pPr>
            <a:r>
              <a:rPr lang="en" sz="2400">
                <a:solidFill>
                  <a:srgbClr val="FFFFFF"/>
                </a:solidFill>
                <a:latin typeface="Nunito"/>
                <a:ea typeface="Nunito"/>
                <a:cs typeface="Nunito"/>
                <a:sym typeface="Nunito"/>
              </a:rPr>
              <a:t>Simple State Management</a:t>
            </a:r>
            <a:endParaRPr sz="2400">
              <a:solidFill>
                <a:srgbClr val="FFFFFF"/>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Structure of our App</a:t>
            </a:r>
            <a:endParaRPr sz="2800">
              <a:solidFill>
                <a:srgbClr val="ADF5DD"/>
              </a:solidFill>
            </a:endParaRPr>
          </a:p>
        </p:txBody>
      </p:sp>
      <p:sp>
        <p:nvSpPr>
          <p:cNvPr id="167" name="Google Shape;167;p17"/>
          <p:cNvSpPr/>
          <p:nvPr/>
        </p:nvSpPr>
        <p:spPr>
          <a:xfrm>
            <a:off x="2016900" y="1725350"/>
            <a:ext cx="2215500" cy="25956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App.js</a:t>
            </a:r>
            <a:endParaRPr/>
          </a:p>
          <a:p>
            <a:pPr indent="-317500" lvl="0" marL="457200" rtl="0" algn="l">
              <a:spcBef>
                <a:spcPts val="0"/>
              </a:spcBef>
              <a:spcAft>
                <a:spcPts val="0"/>
              </a:spcAft>
              <a:buSzPts val="1400"/>
              <a:buChar char="●"/>
            </a:pPr>
            <a:r>
              <a:rPr lang="en"/>
              <a:t>Button to Take Photo</a:t>
            </a:r>
            <a:endParaRPr/>
          </a:p>
          <a:p>
            <a:pPr indent="-317500" lvl="0" marL="457200" rtl="0" algn="l">
              <a:spcBef>
                <a:spcPts val="0"/>
              </a:spcBef>
              <a:spcAft>
                <a:spcPts val="0"/>
              </a:spcAft>
              <a:buSzPts val="1400"/>
              <a:buChar char="●"/>
            </a:pPr>
            <a:r>
              <a:rPr lang="en"/>
              <a:t>Shows meme editor when photo taken</a:t>
            </a:r>
            <a:endParaRPr/>
          </a:p>
        </p:txBody>
      </p:sp>
      <p:sp>
        <p:nvSpPr>
          <p:cNvPr id="168" name="Google Shape;168;p17"/>
          <p:cNvSpPr/>
          <p:nvPr/>
        </p:nvSpPr>
        <p:spPr>
          <a:xfrm>
            <a:off x="5251475" y="1725350"/>
            <a:ext cx="1905000" cy="838500"/>
          </a:xfrm>
          <a:prstGeom prst="rect">
            <a:avLst/>
          </a:prstGeom>
          <a:solidFill>
            <a:srgbClr val="CC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Camera Api</a:t>
            </a:r>
            <a:endParaRPr/>
          </a:p>
          <a:p>
            <a:pPr indent="-317500" lvl="0" marL="457200" rtl="0" algn="l">
              <a:spcBef>
                <a:spcPts val="0"/>
              </a:spcBef>
              <a:spcAft>
                <a:spcPts val="0"/>
              </a:spcAft>
              <a:buSzPts val="1400"/>
              <a:buChar char="●"/>
            </a:pPr>
            <a:r>
              <a:rPr lang="en"/>
              <a:t>Takes Photo</a:t>
            </a:r>
            <a:endParaRPr/>
          </a:p>
        </p:txBody>
      </p:sp>
      <p:sp>
        <p:nvSpPr>
          <p:cNvPr id="169" name="Google Shape;169;p17"/>
          <p:cNvSpPr/>
          <p:nvPr/>
        </p:nvSpPr>
        <p:spPr>
          <a:xfrm>
            <a:off x="5251475" y="2725475"/>
            <a:ext cx="1905000" cy="1595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Meme Editor</a:t>
            </a:r>
            <a:endParaRPr/>
          </a:p>
          <a:p>
            <a:pPr indent="-317500" lvl="0" marL="457200" rtl="0" algn="l">
              <a:spcBef>
                <a:spcPts val="0"/>
              </a:spcBef>
              <a:spcAft>
                <a:spcPts val="0"/>
              </a:spcAft>
              <a:buSzPts val="1400"/>
              <a:buChar char="●"/>
            </a:pPr>
            <a:r>
              <a:rPr lang="en"/>
              <a:t>Display Image</a:t>
            </a:r>
            <a:endParaRPr/>
          </a:p>
          <a:p>
            <a:pPr indent="-317500" lvl="0" marL="457200" rtl="0" algn="l">
              <a:spcBef>
                <a:spcPts val="0"/>
              </a:spcBef>
              <a:spcAft>
                <a:spcPts val="0"/>
              </a:spcAft>
              <a:buSzPts val="1400"/>
              <a:buChar char="●"/>
            </a:pPr>
            <a:r>
              <a:rPr lang="en"/>
              <a:t>Enter Text</a:t>
            </a:r>
            <a:endParaRPr/>
          </a:p>
          <a:p>
            <a:pPr indent="-317500" lvl="0" marL="457200" rtl="0" algn="l">
              <a:spcBef>
                <a:spcPts val="0"/>
              </a:spcBef>
              <a:spcAft>
                <a:spcPts val="0"/>
              </a:spcAft>
              <a:buSzPts val="1400"/>
              <a:buChar char="●"/>
            </a:pPr>
            <a:r>
              <a:rPr lang="en"/>
              <a:t>Save Meme</a:t>
            </a:r>
            <a:endParaRPr/>
          </a:p>
          <a:p>
            <a:pPr indent="-317500" lvl="0" marL="457200" rtl="0" algn="l">
              <a:spcBef>
                <a:spcPts val="0"/>
              </a:spcBef>
              <a:spcAft>
                <a:spcPts val="0"/>
              </a:spcAft>
              <a:buSzPts val="1400"/>
              <a:buChar char="●"/>
            </a:pPr>
            <a:r>
              <a:rPr lang="en"/>
              <a:t>Cancel</a:t>
            </a:r>
            <a:endParaRPr/>
          </a:p>
        </p:txBody>
      </p:sp>
      <p:cxnSp>
        <p:nvCxnSpPr>
          <p:cNvPr id="170" name="Google Shape;170;p17"/>
          <p:cNvCxnSpPr/>
          <p:nvPr/>
        </p:nvCxnSpPr>
        <p:spPr>
          <a:xfrm>
            <a:off x="4248175" y="19793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1" name="Google Shape;171;p17"/>
          <p:cNvCxnSpPr/>
          <p:nvPr/>
        </p:nvCxnSpPr>
        <p:spPr>
          <a:xfrm>
            <a:off x="4232400" y="24015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2" name="Google Shape;172;p17"/>
          <p:cNvSpPr txBox="1"/>
          <p:nvPr/>
        </p:nvSpPr>
        <p:spPr>
          <a:xfrm>
            <a:off x="4398988" y="2093650"/>
            <a:ext cx="8097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Photo</a:t>
            </a:r>
            <a:endParaRPr>
              <a:solidFill>
                <a:srgbClr val="FFFFFF"/>
              </a:solidFill>
            </a:endParaRPr>
          </a:p>
        </p:txBody>
      </p:sp>
      <p:cxnSp>
        <p:nvCxnSpPr>
          <p:cNvPr id="173" name="Google Shape;173;p17"/>
          <p:cNvCxnSpPr/>
          <p:nvPr/>
        </p:nvCxnSpPr>
        <p:spPr>
          <a:xfrm>
            <a:off x="4248175" y="3274700"/>
            <a:ext cx="1016100" cy="0"/>
          </a:xfrm>
          <a:prstGeom prst="straightConnector1">
            <a:avLst/>
          </a:prstGeom>
          <a:noFill/>
          <a:ln cap="flat" cmpd="sng" w="28575">
            <a:solidFill>
              <a:schemeClr val="dk2"/>
            </a:solidFill>
            <a:prstDash val="solid"/>
            <a:round/>
            <a:headEnd len="med" w="med" type="none"/>
            <a:tailEnd len="med" w="med" type="triangle"/>
          </a:ln>
        </p:spPr>
      </p:cxnSp>
      <p:cxnSp>
        <p:nvCxnSpPr>
          <p:cNvPr id="174" name="Google Shape;174;p17"/>
          <p:cNvCxnSpPr/>
          <p:nvPr/>
        </p:nvCxnSpPr>
        <p:spPr>
          <a:xfrm>
            <a:off x="4232400" y="3696975"/>
            <a:ext cx="1016100" cy="0"/>
          </a:xfrm>
          <a:prstGeom prst="straightConnector1">
            <a:avLst/>
          </a:prstGeom>
          <a:noFill/>
          <a:ln cap="flat" cmpd="sng" w="28575">
            <a:solidFill>
              <a:schemeClr val="dk2"/>
            </a:solidFill>
            <a:prstDash val="solid"/>
            <a:round/>
            <a:headEnd len="med" w="med" type="triangle"/>
            <a:tailEnd len="med" w="med" type="none"/>
          </a:ln>
        </p:spPr>
      </p:cxnSp>
      <p:sp>
        <p:nvSpPr>
          <p:cNvPr id="175" name="Google Shape;175;p17"/>
          <p:cNvSpPr txBox="1"/>
          <p:nvPr/>
        </p:nvSpPr>
        <p:spPr>
          <a:xfrm>
            <a:off x="4416450" y="2957188"/>
            <a:ext cx="8097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Photo</a:t>
            </a:r>
            <a:endParaRPr>
              <a:solidFill>
                <a:srgbClr val="FF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
                                        <p:tgtEl>
                                          <p:spTgt spid="169"/>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rgbClr val="ADF5DD"/>
                </a:solidFill>
              </a:rPr>
              <a:t>Table of Contents</a:t>
            </a:r>
            <a:endParaRPr sz="2800">
              <a:solidFill>
                <a:srgbClr val="ADF5DD"/>
              </a:solidFill>
            </a:endParaRPr>
          </a:p>
        </p:txBody>
      </p:sp>
      <p:sp>
        <p:nvSpPr>
          <p:cNvPr id="181" name="Google Shape;181;p18"/>
          <p:cNvSpPr txBox="1"/>
          <p:nvPr>
            <p:ph idx="1" type="body"/>
          </p:nvPr>
        </p:nvSpPr>
        <p:spPr>
          <a:xfrm>
            <a:off x="1297500" y="1156525"/>
            <a:ext cx="3383700" cy="42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Section 1: Let’s take a picture!</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3"/>
              </a:rPr>
              <a:t>What is a Component</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4"/>
              </a:rPr>
              <a:t>Simple React Component Lifecycle</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5"/>
              </a:rPr>
              <a:t>Console Logs</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6"/>
              </a:rPr>
              <a:t>Waiting on an API</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7"/>
              </a:rPr>
              <a:t>Demo: Taking a Picture</a:t>
            </a:r>
            <a:endParaRPr sz="1400"/>
          </a:p>
          <a:p>
            <a:pPr indent="0" lvl="0" marL="0" rtl="0" algn="l">
              <a:spcBef>
                <a:spcPts val="0"/>
              </a:spcBef>
              <a:spcAft>
                <a:spcPts val="0"/>
              </a:spcAft>
              <a:buNone/>
            </a:pPr>
            <a:r>
              <a:rPr lang="en" sz="1800"/>
              <a:t>Section 2: Let’s see our image!</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8"/>
              </a:rPr>
              <a:t>State + Props</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9"/>
              </a:rPr>
              <a:t>Intro to Component: View</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0"/>
              </a:rPr>
              <a:t>Intro to Component: Image</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1"/>
              </a:rPr>
              <a:t>Intro to Component: Text</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2"/>
              </a:rPr>
              <a:t>Demo: Showing your Image</a:t>
            </a:r>
            <a:endParaRPr sz="1400"/>
          </a:p>
          <a:p>
            <a:pPr indent="0" lvl="0" marL="0" rtl="0" algn="l">
              <a:spcBef>
                <a:spcPts val="0"/>
              </a:spcBef>
              <a:spcAft>
                <a:spcPts val="0"/>
              </a:spcAft>
              <a:buNone/>
            </a:pPr>
            <a:r>
              <a:t/>
            </a:r>
            <a:endParaRPr sz="1600"/>
          </a:p>
        </p:txBody>
      </p:sp>
      <p:sp>
        <p:nvSpPr>
          <p:cNvPr id="182" name="Google Shape;182;p18"/>
          <p:cNvSpPr txBox="1"/>
          <p:nvPr>
            <p:ph idx="1" type="body"/>
          </p:nvPr>
        </p:nvSpPr>
        <p:spPr>
          <a:xfrm>
            <a:off x="4952700" y="1156525"/>
            <a:ext cx="3383700" cy="42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Section 3: Let’s add text!</a:t>
            </a:r>
            <a:endParaRPr sz="1800"/>
          </a:p>
          <a:p>
            <a:pPr indent="-317500" lvl="0" marL="457200" rtl="0" algn="l">
              <a:spcBef>
                <a:spcPts val="0"/>
              </a:spcBef>
              <a:spcAft>
                <a:spcPts val="0"/>
              </a:spcAft>
              <a:buSzPts val="1400"/>
              <a:buChar char="●"/>
            </a:pPr>
            <a:r>
              <a:rPr lang="en" sz="1400" u="sng">
                <a:solidFill>
                  <a:schemeClr val="hlink"/>
                </a:solidFill>
                <a:hlinkClick action="ppaction://hlinksldjump" r:id="rId13"/>
              </a:rPr>
              <a:t>Styling your Application</a:t>
            </a:r>
            <a:endParaRPr sz="1400"/>
          </a:p>
          <a:p>
            <a:pPr indent="-317500" lvl="0" marL="457200" rtl="0" algn="l">
              <a:spcBef>
                <a:spcPts val="0"/>
              </a:spcBef>
              <a:spcAft>
                <a:spcPts val="0"/>
              </a:spcAft>
              <a:buSzPts val="1400"/>
              <a:buChar char="●"/>
            </a:pPr>
            <a:r>
              <a:rPr lang="en" sz="1400" u="sng">
                <a:solidFill>
                  <a:schemeClr val="accent5"/>
                </a:solidFill>
                <a:hlinkClick action="ppaction://hlinksldjump" r:id="rId14"/>
              </a:rPr>
              <a:t>Intro to Component: TextInput</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5"/>
              </a:rPr>
              <a:t>Demo: Adding Text</a:t>
            </a:r>
            <a:endParaRPr sz="1400"/>
          </a:p>
          <a:p>
            <a:pPr indent="0" lvl="0" marL="0" rtl="0" algn="l">
              <a:spcBef>
                <a:spcPts val="0"/>
              </a:spcBef>
              <a:spcAft>
                <a:spcPts val="0"/>
              </a:spcAft>
              <a:buNone/>
            </a:pPr>
            <a:r>
              <a:rPr lang="en" sz="1800"/>
              <a:t>Section 4: Let’s save it!</a:t>
            </a:r>
            <a:endParaRPr sz="1800"/>
          </a:p>
          <a:p>
            <a:pPr indent="-317500" lvl="0" marL="457200" rtl="0" algn="l">
              <a:spcBef>
                <a:spcPts val="0"/>
              </a:spcBef>
              <a:spcAft>
                <a:spcPts val="0"/>
              </a:spcAft>
              <a:buSzPts val="1400"/>
              <a:buChar char="●"/>
            </a:pPr>
            <a:r>
              <a:rPr lang="en" sz="1400" u="sng">
                <a:solidFill>
                  <a:schemeClr val="accent5"/>
                </a:solidFill>
                <a:hlinkClick action="ppaction://hlinksldjump" r:id="rId16"/>
              </a:rPr>
              <a:t>Intro to Component: CameraRoll</a:t>
            </a:r>
            <a:endParaRPr sz="1400"/>
          </a:p>
          <a:p>
            <a:pPr indent="-317500" lvl="0" marL="457200" rtl="0" algn="l">
              <a:spcBef>
                <a:spcPts val="0"/>
              </a:spcBef>
              <a:spcAft>
                <a:spcPts val="0"/>
              </a:spcAft>
              <a:buSzPts val="1400"/>
              <a:buChar char="●"/>
            </a:pPr>
            <a:r>
              <a:rPr lang="en" sz="1400" u="sng">
                <a:solidFill>
                  <a:schemeClr val="accent5"/>
                </a:solidFill>
                <a:hlinkClick action="ppaction://hlinksldjump" r:id="rId17"/>
              </a:rPr>
              <a:t>Demo: Saving your Meme</a:t>
            </a:r>
            <a:endParaRPr sz="1400"/>
          </a:p>
          <a:p>
            <a:pPr indent="0" lvl="0" marL="0" rtl="0" algn="l">
              <a:spcBef>
                <a:spcPts val="0"/>
              </a:spcBef>
              <a:spcAft>
                <a:spcPts val="0"/>
              </a:spcAft>
              <a:buNone/>
            </a:pPr>
            <a:r>
              <a:rPr lang="en" sz="1600"/>
              <a:t>Additional Concepts</a:t>
            </a:r>
            <a:endParaRPr sz="1600"/>
          </a:p>
          <a:p>
            <a:pPr indent="-317500" lvl="0" marL="457200" rtl="0" algn="l">
              <a:spcBef>
                <a:spcPts val="0"/>
              </a:spcBef>
              <a:spcAft>
                <a:spcPts val="0"/>
              </a:spcAft>
              <a:buSzPts val="1400"/>
              <a:buChar char="●"/>
            </a:pPr>
            <a:r>
              <a:rPr lang="en" sz="1400" u="sng">
                <a:solidFill>
                  <a:schemeClr val="hlink"/>
                </a:solidFill>
                <a:hlinkClick action="ppaction://hlinksldjump" r:id="rId18"/>
              </a:rPr>
              <a:t>React Component Lifecycle</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19"/>
              </a:rPr>
              <a:t>More on Building Components</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0"/>
              </a:rPr>
              <a:t>More Styles + Layout with Flex</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1"/>
              </a:rPr>
              <a:t>Sharing Code Across Files in JS</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2"/>
              </a:rPr>
              <a:t>Variables - const, let &amp; var</a:t>
            </a:r>
            <a:endParaRPr sz="1400"/>
          </a:p>
          <a:p>
            <a:pPr indent="-317500" lvl="0" marL="457200" rtl="0" algn="l">
              <a:spcBef>
                <a:spcPts val="0"/>
              </a:spcBef>
              <a:spcAft>
                <a:spcPts val="0"/>
              </a:spcAft>
              <a:buSzPts val="1400"/>
              <a:buChar char="●"/>
            </a:pPr>
            <a:r>
              <a:rPr lang="en" sz="1400" u="sng">
                <a:solidFill>
                  <a:schemeClr val="hlink"/>
                </a:solidFill>
                <a:hlinkClick action="ppaction://hlinksldjump" r:id="rId23"/>
              </a:rPr>
              <a:t>Set-up Local Development</a:t>
            </a:r>
            <a:endParaRPr sz="1400"/>
          </a:p>
          <a:p>
            <a:pPr indent="0" lvl="0" marL="0" rtl="0" algn="l">
              <a:spcBef>
                <a:spcPts val="0"/>
              </a:spcBef>
              <a:spcAft>
                <a:spcPts val="0"/>
              </a:spcAft>
              <a:buNone/>
            </a:pPr>
            <a:r>
              <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ADF5DD"/>
                </a:solidFill>
              </a:rPr>
              <a:t>What is a Component</a:t>
            </a:r>
            <a:endParaRPr sz="2800">
              <a:solidFill>
                <a:srgbClr val="ADF5DD"/>
              </a:solidFill>
            </a:endParaRPr>
          </a:p>
        </p:txBody>
      </p:sp>
      <p:sp>
        <p:nvSpPr>
          <p:cNvPr id="188" name="Google Shape;188;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400">
                <a:solidFill>
                  <a:srgbClr val="C5A5C5"/>
                </a:solidFill>
                <a:latin typeface="Consolas"/>
                <a:ea typeface="Consolas"/>
                <a:cs typeface="Consolas"/>
                <a:sym typeface="Consolas"/>
              </a:rPr>
              <a:t>class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Greeting</a:t>
            </a: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extends</a:t>
            </a:r>
            <a:r>
              <a:rPr lang="en" sz="1400">
                <a:solidFill>
                  <a:srgbClr val="FFFFFF"/>
                </a:solidFill>
                <a:latin typeface="Consolas"/>
                <a:ea typeface="Consolas"/>
                <a:cs typeface="Consolas"/>
                <a:sym typeface="Consolas"/>
              </a:rPr>
              <a:t> </a:t>
            </a:r>
            <a:r>
              <a:rPr lang="en" sz="1400">
                <a:solidFill>
                  <a:srgbClr val="FAC863"/>
                </a:solidFill>
                <a:latin typeface="Consolas"/>
                <a:ea typeface="Consolas"/>
                <a:cs typeface="Consolas"/>
                <a:sym typeface="Consolas"/>
              </a:rPr>
              <a:t>React</a:t>
            </a:r>
            <a:r>
              <a:rPr lang="en" sz="1400">
                <a:solidFill>
                  <a:srgbClr val="5FB3B3"/>
                </a:solidFill>
                <a:latin typeface="Consolas"/>
                <a:ea typeface="Consolas"/>
                <a:cs typeface="Consolas"/>
                <a:sym typeface="Consolas"/>
              </a:rPr>
              <a:t>.</a:t>
            </a:r>
            <a:r>
              <a:rPr lang="en" sz="1400">
                <a:solidFill>
                  <a:srgbClr val="FAC863"/>
                </a:solidFill>
                <a:latin typeface="Consolas"/>
                <a:ea typeface="Consolas"/>
                <a:cs typeface="Consolas"/>
                <a:sym typeface="Consolas"/>
              </a:rPr>
              <a:t>Component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render</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name</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5FB3B3"/>
                </a:solidFill>
              </a:rPr>
              <a:t>Components let you split the UI into independent, reusable pieces, and think about each piece in isolation</a:t>
            </a:r>
            <a:r>
              <a:rPr lang="en" sz="1400">
                <a:solidFill>
                  <a:srgbClr val="5FB3B3"/>
                </a:solidFill>
                <a:latin typeface="Consolas"/>
                <a:ea typeface="Consolas"/>
                <a:cs typeface="Consolas"/>
                <a:sym typeface="Consolas"/>
              </a:rPr>
              <a:t> </a:t>
            </a:r>
            <a:r>
              <a:rPr lang="en" sz="1400"/>
              <a:t>- React Docs</a:t>
            </a:r>
            <a:endParaRPr sz="1400"/>
          </a:p>
          <a:p>
            <a:pPr indent="0" lvl="0" marL="0" rtl="0" algn="l">
              <a:spcBef>
                <a:spcPts val="0"/>
              </a:spcBef>
              <a:spcAft>
                <a:spcPts val="0"/>
              </a:spcAft>
              <a:buNone/>
            </a:pPr>
            <a:r>
              <a:t/>
            </a:r>
            <a:endParaRPr/>
          </a:p>
          <a:p>
            <a:pPr indent="0" lvl="0" marL="0" rtl="0" algn="l">
              <a:spcBef>
                <a:spcPts val="1600"/>
              </a:spcBef>
              <a:spcAft>
                <a:spcPts val="1600"/>
              </a:spcAft>
              <a:buNone/>
            </a:pPr>
            <a:r>
              <a:rPr lang="en" u="sng">
                <a:solidFill>
                  <a:schemeClr val="hlink"/>
                </a:solidFill>
                <a:hlinkClick r:id="rId3"/>
              </a:rPr>
              <a:t>React Component Documentation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ADF5DD"/>
                </a:solidFill>
              </a:rPr>
              <a:t>Simplified React Lifecycle</a:t>
            </a:r>
            <a:endParaRPr sz="2800">
              <a:solidFill>
                <a:srgbClr val="ADF5DD"/>
              </a:solidFill>
            </a:endParaRPr>
          </a:p>
        </p:txBody>
      </p:sp>
      <p:grpSp>
        <p:nvGrpSpPr>
          <p:cNvPr id="194" name="Google Shape;194;p20"/>
          <p:cNvGrpSpPr/>
          <p:nvPr/>
        </p:nvGrpSpPr>
        <p:grpSpPr>
          <a:xfrm>
            <a:off x="0" y="1681575"/>
            <a:ext cx="7138575" cy="3089725"/>
            <a:chOff x="-805325" y="1681575"/>
            <a:chExt cx="7138575" cy="3089725"/>
          </a:xfrm>
        </p:grpSpPr>
        <p:sp>
          <p:nvSpPr>
            <p:cNvPr id="195" name="Google Shape;195;p20"/>
            <p:cNvSpPr/>
            <p:nvPr/>
          </p:nvSpPr>
          <p:spPr>
            <a:xfrm>
              <a:off x="2269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Mounted</a:t>
              </a:r>
              <a:endParaRPr sz="1800"/>
            </a:p>
          </p:txBody>
        </p:sp>
        <p:sp>
          <p:nvSpPr>
            <p:cNvPr id="196" name="Google Shape;196;p20"/>
            <p:cNvSpPr/>
            <p:nvPr/>
          </p:nvSpPr>
          <p:spPr>
            <a:xfrm>
              <a:off x="3309575" y="168157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Update</a:t>
              </a:r>
              <a:endParaRPr sz="1800"/>
            </a:p>
          </p:txBody>
        </p:sp>
        <p:sp>
          <p:nvSpPr>
            <p:cNvPr id="197" name="Google Shape;197;p20"/>
            <p:cNvSpPr txBox="1"/>
            <p:nvPr/>
          </p:nvSpPr>
          <p:spPr>
            <a:xfrm>
              <a:off x="-805325" y="1950350"/>
              <a:ext cx="25278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198" name="Google Shape;198;p20"/>
            <p:cNvCxnSpPr>
              <a:stCxn id="197" idx="2"/>
              <a:endCxn id="195" idx="0"/>
            </p:cNvCxnSpPr>
            <p:nvPr/>
          </p:nvCxnSpPr>
          <p:spPr>
            <a:xfrm>
              <a:off x="458575" y="2355950"/>
              <a:ext cx="689100" cy="967500"/>
            </a:xfrm>
            <a:prstGeom prst="straightConnector1">
              <a:avLst/>
            </a:prstGeom>
            <a:noFill/>
            <a:ln cap="flat" cmpd="sng" w="19050">
              <a:solidFill>
                <a:schemeClr val="dk2"/>
              </a:solidFill>
              <a:prstDash val="solid"/>
              <a:round/>
              <a:headEnd len="med" w="med" type="none"/>
              <a:tailEnd len="med" w="med" type="triangle"/>
            </a:ln>
          </p:spPr>
        </p:cxnSp>
        <p:cxnSp>
          <p:nvCxnSpPr>
            <p:cNvPr id="199" name="Google Shape;199;p20"/>
            <p:cNvCxnSpPr>
              <a:stCxn id="195" idx="3"/>
              <a:endCxn id="196" idx="1"/>
            </p:cNvCxnSpPr>
            <p:nvPr/>
          </p:nvCxnSpPr>
          <p:spPr>
            <a:xfrm flipH="1" rot="10800000">
              <a:off x="2068300" y="2071775"/>
              <a:ext cx="1241400" cy="1641900"/>
            </a:xfrm>
            <a:prstGeom prst="straightConnector1">
              <a:avLst/>
            </a:prstGeom>
            <a:noFill/>
            <a:ln cap="flat" cmpd="sng" w="19050">
              <a:solidFill>
                <a:schemeClr val="dk2"/>
              </a:solidFill>
              <a:prstDash val="solid"/>
              <a:round/>
              <a:headEnd len="med" w="med" type="none"/>
              <a:tailEnd len="med" w="med" type="triangle"/>
            </a:ln>
          </p:spPr>
        </p:cxnSp>
        <p:sp>
          <p:nvSpPr>
            <p:cNvPr id="200" name="Google Shape;200;p20"/>
            <p:cNvSpPr txBox="1"/>
            <p:nvPr/>
          </p:nvSpPr>
          <p:spPr>
            <a:xfrm>
              <a:off x="2337350" y="3991000"/>
              <a:ext cx="1471500" cy="7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setState()</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OR</a:t>
              </a:r>
              <a:endParaRPr>
                <a:solidFill>
                  <a:srgbClr val="FFFFFF"/>
                </a:solidFill>
                <a:latin typeface="Consolas"/>
                <a:ea typeface="Consolas"/>
                <a:cs typeface="Consolas"/>
                <a:sym typeface="Consolas"/>
              </a:endParaRPr>
            </a:p>
            <a:p>
              <a:pPr indent="0" lvl="0" marL="0" rtl="0" algn="ctr">
                <a:spcBef>
                  <a:spcPts val="0"/>
                </a:spcBef>
                <a:spcAft>
                  <a:spcPts val="0"/>
                </a:spcAft>
                <a:buNone/>
              </a:pPr>
              <a:r>
                <a:rPr lang="en">
                  <a:solidFill>
                    <a:srgbClr val="FFFFFF"/>
                  </a:solidFill>
                  <a:latin typeface="Consolas"/>
                  <a:ea typeface="Consolas"/>
                  <a:cs typeface="Consolas"/>
                  <a:sym typeface="Consolas"/>
                </a:rPr>
                <a:t>setProps()</a:t>
              </a:r>
              <a:endParaRPr>
                <a:solidFill>
                  <a:srgbClr val="FFFFFF"/>
                </a:solidFill>
                <a:latin typeface="Consolas"/>
                <a:ea typeface="Consolas"/>
                <a:cs typeface="Consolas"/>
                <a:sym typeface="Consolas"/>
              </a:endParaRPr>
            </a:p>
          </p:txBody>
        </p:sp>
        <p:sp>
          <p:nvSpPr>
            <p:cNvPr id="201" name="Google Shape;201;p20"/>
            <p:cNvSpPr txBox="1"/>
            <p:nvPr/>
          </p:nvSpPr>
          <p:spPr>
            <a:xfrm>
              <a:off x="5057350" y="4178350"/>
              <a:ext cx="1275900" cy="4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nsolas"/>
                  <a:ea typeface="Consolas"/>
                  <a:cs typeface="Consolas"/>
                  <a:sym typeface="Consolas"/>
                </a:rPr>
                <a:t>render()</a:t>
              </a:r>
              <a:endParaRPr>
                <a:solidFill>
                  <a:srgbClr val="FFFFFF"/>
                </a:solidFill>
                <a:latin typeface="Consolas"/>
                <a:ea typeface="Consolas"/>
                <a:cs typeface="Consolas"/>
                <a:sym typeface="Consolas"/>
              </a:endParaRPr>
            </a:p>
          </p:txBody>
        </p:sp>
        <p:cxnSp>
          <p:nvCxnSpPr>
            <p:cNvPr id="202" name="Google Shape;202;p20"/>
            <p:cNvCxnSpPr>
              <a:endCxn id="200" idx="0"/>
            </p:cNvCxnSpPr>
            <p:nvPr/>
          </p:nvCxnSpPr>
          <p:spPr>
            <a:xfrm flipH="1">
              <a:off x="3073100" y="2683900"/>
              <a:ext cx="907200" cy="1307100"/>
            </a:xfrm>
            <a:prstGeom prst="straightConnector1">
              <a:avLst/>
            </a:prstGeom>
            <a:noFill/>
            <a:ln cap="flat" cmpd="sng" w="19050">
              <a:solidFill>
                <a:schemeClr val="dk2"/>
              </a:solidFill>
              <a:prstDash val="dash"/>
              <a:round/>
              <a:headEnd len="med" w="med" type="none"/>
              <a:tailEnd len="med" w="med" type="triangle"/>
            </a:ln>
          </p:spPr>
        </p:cxnSp>
        <p:cxnSp>
          <p:nvCxnSpPr>
            <p:cNvPr id="203" name="Google Shape;203;p20"/>
            <p:cNvCxnSpPr>
              <a:stCxn id="200" idx="3"/>
              <a:endCxn id="201" idx="1"/>
            </p:cNvCxnSpPr>
            <p:nvPr/>
          </p:nvCxnSpPr>
          <p:spPr>
            <a:xfrm>
              <a:off x="3808850" y="4381150"/>
              <a:ext cx="1248600" cy="0"/>
            </a:xfrm>
            <a:prstGeom prst="straightConnector1">
              <a:avLst/>
            </a:prstGeom>
            <a:noFill/>
            <a:ln cap="flat" cmpd="sng" w="19050">
              <a:solidFill>
                <a:schemeClr val="dk2"/>
              </a:solidFill>
              <a:prstDash val="dash"/>
              <a:round/>
              <a:headEnd len="med" w="med" type="none"/>
              <a:tailEnd len="med" w="med" type="triangle"/>
            </a:ln>
          </p:spPr>
        </p:cxnSp>
        <p:cxnSp>
          <p:nvCxnSpPr>
            <p:cNvPr id="204" name="Google Shape;204;p20"/>
            <p:cNvCxnSpPr>
              <a:stCxn id="201" idx="0"/>
            </p:cNvCxnSpPr>
            <p:nvPr/>
          </p:nvCxnSpPr>
          <p:spPr>
            <a:xfrm rot="10800000">
              <a:off x="4698100" y="2590150"/>
              <a:ext cx="997200" cy="1588200"/>
            </a:xfrm>
            <a:prstGeom prst="straightConnector1">
              <a:avLst/>
            </a:prstGeom>
            <a:noFill/>
            <a:ln cap="flat" cmpd="sng" w="19050">
              <a:solidFill>
                <a:schemeClr val="dk2"/>
              </a:solidFill>
              <a:prstDash val="dash"/>
              <a:round/>
              <a:headEnd len="med" w="med" type="none"/>
              <a:tailEnd len="med" w="med" type="triangle"/>
            </a:ln>
          </p:spPr>
        </p:cxnSp>
      </p:grpSp>
      <p:sp>
        <p:nvSpPr>
          <p:cNvPr id="205" name="Google Shape;205;p20"/>
          <p:cNvSpPr/>
          <p:nvPr/>
        </p:nvSpPr>
        <p:spPr>
          <a:xfrm>
            <a:off x="7138600" y="3323525"/>
            <a:ext cx="1841400" cy="780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Unmounted</a:t>
            </a:r>
            <a:endParaRPr sz="1800"/>
          </a:p>
        </p:txBody>
      </p:sp>
      <p:cxnSp>
        <p:nvCxnSpPr>
          <p:cNvPr id="206" name="Google Shape;206;p20"/>
          <p:cNvCxnSpPr>
            <a:stCxn id="196" idx="3"/>
            <a:endCxn id="205" idx="1"/>
          </p:cNvCxnSpPr>
          <p:nvPr/>
        </p:nvCxnSpPr>
        <p:spPr>
          <a:xfrm>
            <a:off x="5956300" y="2071725"/>
            <a:ext cx="1182300" cy="164190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10" name="Shape 210"/>
        <p:cNvGrpSpPr/>
        <p:nvPr/>
      </p:nvGrpSpPr>
      <p:grpSpPr>
        <a:xfrm>
          <a:off x="0" y="0"/>
          <a:ext cx="0" cy="0"/>
          <a:chOff x="0" y="0"/>
          <a:chExt cx="0" cy="0"/>
        </a:xfrm>
      </p:grpSpPr>
      <p:sp>
        <p:nvSpPr>
          <p:cNvPr id="211" name="Google Shape;211;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ADF5DD"/>
                </a:solidFill>
              </a:rPr>
              <a:t>Javascript </a:t>
            </a:r>
            <a:r>
              <a:rPr lang="en" sz="2800">
                <a:solidFill>
                  <a:srgbClr val="ADF5DD"/>
                </a:solidFill>
              </a:rPr>
              <a:t>Functions</a:t>
            </a:r>
            <a:endParaRPr sz="2800">
              <a:solidFill>
                <a:srgbClr val="ADF5DD"/>
              </a:solidFill>
            </a:endParaRPr>
          </a:p>
        </p:txBody>
      </p:sp>
      <p:sp>
        <p:nvSpPr>
          <p:cNvPr id="212" name="Google Shape;212;p21"/>
          <p:cNvSpPr txBox="1"/>
          <p:nvPr>
            <p:ph idx="1" type="body"/>
          </p:nvPr>
        </p:nvSpPr>
        <p:spPr>
          <a:xfrm>
            <a:off x="1297500" y="1567550"/>
            <a:ext cx="7038900" cy="3425700"/>
          </a:xfrm>
          <a:prstGeom prst="rect">
            <a:avLst/>
          </a:prstGeom>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1400">
                <a:solidFill>
                  <a:srgbClr val="FFFFFF"/>
                </a:solidFill>
                <a:latin typeface="Arial"/>
                <a:ea typeface="Arial"/>
                <a:cs typeface="Arial"/>
                <a:sym typeface="Arial"/>
              </a:rPr>
              <a:t>Normal JS Functions</a:t>
            </a:r>
            <a:endParaRPr sz="1400">
              <a:solidFill>
                <a:srgbClr val="FFFFFF"/>
              </a:solidFill>
              <a:latin typeface="Arial"/>
              <a:ea typeface="Arial"/>
              <a:cs typeface="Arial"/>
              <a:sym typeface="Arial"/>
            </a:endParaRPr>
          </a:p>
          <a:p>
            <a:pPr indent="0" lvl="0" marL="0" rtl="0" algn="l">
              <a:lnSpc>
                <a:spcPct val="142857"/>
              </a:lnSpc>
              <a:spcBef>
                <a:spcPts val="0"/>
              </a:spcBef>
              <a:spcAft>
                <a:spcPts val="0"/>
              </a:spcAft>
              <a:buNone/>
            </a:pPr>
            <a:r>
              <a:rPr lang="en" sz="1400">
                <a:solidFill>
                  <a:srgbClr val="C5A5C5"/>
                </a:solidFill>
                <a:latin typeface="Consolas"/>
                <a:ea typeface="Consolas"/>
                <a:cs typeface="Consolas"/>
                <a:sym typeface="Consolas"/>
              </a:rPr>
              <a:t>function</a:t>
            </a:r>
            <a:r>
              <a:rPr lang="en" sz="1400">
                <a:solidFill>
                  <a:srgbClr val="FFFFFF"/>
                </a:solidFill>
                <a:latin typeface="Consolas"/>
                <a:ea typeface="Consolas"/>
                <a:cs typeface="Consolas"/>
                <a:sym typeface="Consolas"/>
              </a:rPr>
              <a:t> </a:t>
            </a:r>
            <a:r>
              <a:rPr lang="en" sz="1400">
                <a:solidFill>
                  <a:srgbClr val="79B6F2"/>
                </a:solidFill>
                <a:latin typeface="Consolas"/>
                <a:ea typeface="Consolas"/>
                <a:cs typeface="Consolas"/>
                <a:sym typeface="Consolas"/>
              </a:rPr>
              <a:t>myFunction</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solidFill>
                  <a:srgbClr val="FFFFFF"/>
                </a:solidFill>
                <a:latin typeface="Consolas"/>
                <a:ea typeface="Consolas"/>
                <a:cs typeface="Consolas"/>
                <a:sym typeface="Consolas"/>
              </a:rPr>
            </a:br>
            <a:r>
              <a:rPr lang="en" sz="1400">
                <a:solidFill>
                  <a:srgbClr val="FFFFFF"/>
                </a:solidFill>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solidFill>
                  <a:srgbClr val="FFFFFF"/>
                </a:solidFill>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solidFill>
                  <a:srgbClr val="FFFFFF"/>
                </a:solidFill>
                <a:latin typeface="Consolas"/>
                <a:ea typeface="Consolas"/>
                <a:cs typeface="Consolas"/>
                <a:sym typeface="Consolas"/>
              </a:rPr>
              <a:t>Hello</a:t>
            </a:r>
            <a:r>
              <a:rPr lang="en" sz="1400">
                <a:solidFill>
                  <a:srgbClr val="5FB3B3"/>
                </a:solidFill>
                <a:latin typeface="Consolas"/>
                <a:ea typeface="Consolas"/>
                <a:cs typeface="Consolas"/>
                <a:sym typeface="Consolas"/>
              </a:rPr>
              <a:t>,</a:t>
            </a:r>
            <a:r>
              <a:rPr lang="en" sz="1400">
                <a:solidFill>
                  <a:srgbClr val="FFFFFF"/>
                </a:solidFill>
                <a:latin typeface="Consolas"/>
                <a:ea typeface="Consolas"/>
                <a:cs typeface="Consolas"/>
                <a:sym typeface="Consolas"/>
              </a:rPr>
              <a:t> </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solidFill>
                  <a:srgbClr val="FFFFFF"/>
                </a:solidFill>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t/>
            </a:r>
            <a:endParaRPr sz="1400">
              <a:solidFill>
                <a:srgbClr val="5FB3B3"/>
              </a:solidFill>
              <a:latin typeface="Consolas"/>
              <a:ea typeface="Consolas"/>
              <a:cs typeface="Consolas"/>
              <a:sym typeface="Consolas"/>
            </a:endParaRPr>
          </a:p>
          <a:p>
            <a:pPr indent="0" lvl="0" marL="0" rtl="0" algn="l">
              <a:lnSpc>
                <a:spcPct val="142857"/>
              </a:lnSpc>
              <a:spcBef>
                <a:spcPts val="0"/>
              </a:spcBef>
              <a:spcAft>
                <a:spcPts val="0"/>
              </a:spcAft>
              <a:buNone/>
            </a:pPr>
            <a:r>
              <a:rPr lang="en" sz="1400">
                <a:solidFill>
                  <a:srgbClr val="FFFFFF"/>
                </a:solidFill>
                <a:latin typeface="Arial"/>
                <a:ea typeface="Arial"/>
                <a:cs typeface="Arial"/>
                <a:sym typeface="Arial"/>
              </a:rPr>
              <a:t>Arrow Functions (aka “Fat Arrow” Functions)</a:t>
            </a:r>
            <a:endParaRPr sz="1400">
              <a:solidFill>
                <a:srgbClr val="FFFFFF"/>
              </a:solidFill>
              <a:latin typeface="Arial"/>
              <a:ea typeface="Arial"/>
              <a:cs typeface="Arial"/>
              <a:sym typeface="Arial"/>
            </a:endParaRPr>
          </a:p>
          <a:p>
            <a:pPr indent="0" lvl="0" marL="0" rtl="0" algn="l">
              <a:lnSpc>
                <a:spcPct val="142857"/>
              </a:lnSpc>
              <a:spcBef>
                <a:spcPts val="0"/>
              </a:spcBef>
              <a:spcAft>
                <a:spcPts val="0"/>
              </a:spcAft>
              <a:buNone/>
            </a:pPr>
            <a:r>
              <a:rPr lang="en" sz="1400">
                <a:solidFill>
                  <a:srgbClr val="79B6F2"/>
                </a:solidFill>
                <a:latin typeface="Consolas"/>
                <a:ea typeface="Consolas"/>
                <a:cs typeface="Consolas"/>
                <a:sym typeface="Consolas"/>
              </a:rPr>
              <a:t>myBoundFunction = </a:t>
            </a:r>
            <a:r>
              <a:rPr lang="en" sz="1400">
                <a:solidFill>
                  <a:srgbClr val="5FB3B3"/>
                </a:solidFill>
                <a:latin typeface="Consolas"/>
                <a:ea typeface="Consolas"/>
                <a:cs typeface="Consolas"/>
                <a:sym typeface="Consolas"/>
              </a:rPr>
              <a:t>() =&gt;</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a:t>
            </a:r>
            <a:br>
              <a:rPr lang="en" sz="1400">
                <a:latin typeface="Consolas"/>
                <a:ea typeface="Consolas"/>
                <a:cs typeface="Consolas"/>
                <a:sym typeface="Consolas"/>
              </a:rPr>
            </a:br>
            <a:r>
              <a:rPr lang="en" sz="1400">
                <a:latin typeface="Consolas"/>
                <a:ea typeface="Consolas"/>
                <a:cs typeface="Consolas"/>
                <a:sym typeface="Consolas"/>
              </a:rPr>
              <a:t>  </a:t>
            </a:r>
            <a:r>
              <a:rPr lang="en" sz="1400">
                <a:solidFill>
                  <a:srgbClr val="C5A5C5"/>
                </a:solidFill>
                <a:latin typeface="Consolas"/>
                <a:ea typeface="Consolas"/>
                <a:cs typeface="Consolas"/>
                <a:sym typeface="Consolas"/>
              </a:rPr>
              <a:t>return</a:t>
            </a:r>
            <a:r>
              <a:rPr lang="en" sz="1400">
                <a:latin typeface="Consolas"/>
                <a:ea typeface="Consolas"/>
                <a:cs typeface="Consolas"/>
                <a:sym typeface="Consolas"/>
              </a:rPr>
              <a:t> </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r>
              <a:rPr lang="en" sz="1400">
                <a:latin typeface="Consolas"/>
                <a:ea typeface="Consolas"/>
                <a:cs typeface="Consolas"/>
                <a:sym typeface="Consolas"/>
              </a:rPr>
              <a:t>Hello</a:t>
            </a:r>
            <a:r>
              <a:rPr lang="en" sz="1400">
                <a:solidFill>
                  <a:srgbClr val="5FB3B3"/>
                </a:solidFill>
                <a:latin typeface="Consolas"/>
                <a:ea typeface="Consolas"/>
                <a:cs typeface="Consolas"/>
                <a:sym typeface="Consolas"/>
              </a:rPr>
              <a:t>, {</a:t>
            </a:r>
            <a:r>
              <a:rPr lang="en" sz="1400">
                <a:solidFill>
                  <a:srgbClr val="C5A5C5"/>
                </a:solidFill>
                <a:latin typeface="Consolas"/>
                <a:ea typeface="Consolas"/>
                <a:cs typeface="Consolas"/>
                <a:sym typeface="Consolas"/>
              </a:rPr>
              <a:t>this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props</a:t>
            </a:r>
            <a:r>
              <a:rPr lang="en" sz="1400">
                <a:solidFill>
                  <a:srgbClr val="5FB3B3"/>
                </a:solidFill>
                <a:latin typeface="Consolas"/>
                <a:ea typeface="Consolas"/>
                <a:cs typeface="Consolas"/>
                <a:sym typeface="Consolas"/>
              </a:rPr>
              <a:t>.</a:t>
            </a:r>
            <a:r>
              <a:rPr lang="en" sz="1400">
                <a:latin typeface="Consolas"/>
                <a:ea typeface="Consolas"/>
                <a:cs typeface="Consolas"/>
                <a:sym typeface="Consolas"/>
              </a:rPr>
              <a:t>world</a:t>
            </a:r>
            <a:r>
              <a:rPr lang="en" sz="1400">
                <a:solidFill>
                  <a:srgbClr val="5FB3B3"/>
                </a:solidFill>
                <a:latin typeface="Consolas"/>
                <a:ea typeface="Consolas"/>
                <a:cs typeface="Consolas"/>
                <a:sym typeface="Consolas"/>
              </a:rPr>
              <a:t>}&lt;/</a:t>
            </a:r>
            <a:r>
              <a:rPr lang="en" sz="1400">
                <a:solidFill>
                  <a:srgbClr val="FC929E"/>
                </a:solidFill>
                <a:latin typeface="Consolas"/>
                <a:ea typeface="Consolas"/>
                <a:cs typeface="Consolas"/>
                <a:sym typeface="Consolas"/>
              </a:rPr>
              <a:t>Text</a:t>
            </a:r>
            <a:r>
              <a:rPr lang="en" sz="1400">
                <a:solidFill>
                  <a:srgbClr val="5FB3B3"/>
                </a:solidFill>
                <a:latin typeface="Consolas"/>
                <a:ea typeface="Consolas"/>
                <a:cs typeface="Consolas"/>
                <a:sym typeface="Consolas"/>
              </a:rPr>
              <a:t>&gt;;</a:t>
            </a:r>
            <a:br>
              <a:rPr lang="en" sz="1400">
                <a:latin typeface="Consolas"/>
                <a:ea typeface="Consolas"/>
                <a:cs typeface="Consolas"/>
                <a:sym typeface="Consolas"/>
              </a:rPr>
            </a:br>
            <a:r>
              <a:rPr lang="en" sz="1400">
                <a:solidFill>
                  <a:srgbClr val="5FB3B3"/>
                </a:solidFill>
                <a:latin typeface="Consolas"/>
                <a:ea typeface="Consolas"/>
                <a:cs typeface="Consolas"/>
                <a:sym typeface="Consolas"/>
              </a:rPr>
              <a:t>}</a:t>
            </a:r>
            <a:endParaRPr sz="1400"/>
          </a:p>
          <a:p>
            <a:pPr indent="0" lvl="0" marL="0" rtl="0" algn="l">
              <a:spcBef>
                <a:spcPts val="1000"/>
              </a:spcBef>
              <a:spcAft>
                <a:spcPts val="0"/>
              </a:spcAft>
              <a:buNone/>
            </a:pPr>
            <a:r>
              <a:rPr lang="en" u="sng">
                <a:solidFill>
                  <a:schemeClr val="hlink"/>
                </a:solidFill>
                <a:hlinkClick r:id="rId3"/>
              </a:rPr>
              <a:t>Normal JS Functions</a:t>
            </a:r>
            <a:endParaRPr/>
          </a:p>
          <a:p>
            <a:pPr indent="0" lvl="0" marL="0" rtl="0" algn="l">
              <a:spcBef>
                <a:spcPts val="0"/>
              </a:spcBef>
              <a:spcAft>
                <a:spcPts val="0"/>
              </a:spcAft>
              <a:buNone/>
            </a:pPr>
            <a:r>
              <a:rPr lang="en" u="sng">
                <a:solidFill>
                  <a:schemeClr val="hlink"/>
                </a:solidFill>
                <a:hlinkClick r:id="rId4"/>
              </a:rPr>
              <a:t>Arrow Functions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